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slideLayouts/slideLayout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embedTrueTypeFonts="1">
  <p:sldMasterIdLst>
    <p:sldMasterId id="2147483713" r:id="rId1"/>
    <p:sldMasterId id="2147483667" r:id="rId2"/>
    <p:sldMasterId id="2147483758" r:id="rId3"/>
  </p:sldMasterIdLst>
  <p:notesMasterIdLst>
    <p:notesMasterId r:id="rId12"/>
  </p:notesMasterIdLst>
  <p:handoutMasterIdLst>
    <p:handoutMasterId r:id="rId13"/>
  </p:handoutMasterIdLst>
  <p:sldIdLst>
    <p:sldId id="366" r:id="rId4"/>
    <p:sldId id="615" r:id="rId5"/>
    <p:sldId id="572" r:id="rId6"/>
    <p:sldId id="587" r:id="rId7"/>
    <p:sldId id="588" r:id="rId8"/>
    <p:sldId id="589" r:id="rId9"/>
    <p:sldId id="416" r:id="rId10"/>
    <p:sldId id="560" r:id="rId11"/>
  </p:sldIdLst>
  <p:sldSz cx="12193588" cy="6858000"/>
  <p:notesSz cx="11309350" cy="20104100"/>
  <p:embeddedFontLst>
    <p:embeddedFont>
      <p:font typeface="Calibri" panose="020F0502020204030204" pitchFamily="34" charset="0"/>
      <p:regular r:id="rId14"/>
      <p:bold r:id="rId15"/>
      <p:italic r:id="rId16"/>
      <p:boldItalic r:id="rId17"/>
    </p:embeddedFont>
    <p:embeddedFont>
      <p:font typeface="Exo" panose="02000303000000000000" pitchFamily="2" charset="0"/>
      <p:regular r:id="rId18"/>
      <p:bold r:id="rId19"/>
      <p:italic r:id="rId20"/>
      <p:boldItalic r:id="rId21"/>
    </p:embeddedFont>
    <p:embeddedFont>
      <p:font typeface="Exo Light" panose="02000303000000000000" pitchFamily="2" charset="0"/>
      <p:regular r:id="rId22"/>
    </p:embeddedFont>
    <p:embeddedFont>
      <p:font typeface="Montserrat Light" panose="00000400000000000000" pitchFamily="2" charset="0"/>
      <p:regular r:id="rId23"/>
      <p:italic r:id="rId24"/>
    </p:embeddedFont>
    <p:embeddedFont>
      <p:font typeface="Montserrat SemiBold" panose="00000700000000000000" pitchFamily="2" charset="0"/>
      <p:regular r:id="rId25"/>
      <p:bold r:id="rId26"/>
      <p:italic r:id="rId27"/>
      <p:boldItalic r:id="rId28"/>
    </p:embeddedFont>
    <p:embeddedFont>
      <p:font typeface="Roboto" panose="02000000000000000000" pitchFamily="2" charset="0"/>
      <p:regular r:id="rId29"/>
      <p:bold r:id="rId30"/>
      <p:italic r:id="rId31"/>
      <p:boldItalic r:id="rId32"/>
    </p:embeddedFont>
    <p:embeddedFont>
      <p:font typeface="Roboto Condensed Light" panose="02000000000000000000" pitchFamily="2" charset="0"/>
      <p:regular r:id="rId33"/>
      <p:italic r:id="rId34"/>
    </p:embeddedFont>
  </p:embeddedFontLst>
  <p:defaultTex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770" userDrawn="1">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7" name="Author" initials="A" lastIdx="0" clrIdx="6"/>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96969"/>
    <a:srgbClr val="41439A"/>
    <a:srgbClr val="9D9FCD"/>
    <a:srgbClr val="4A4A4A"/>
    <a:srgbClr val="7F80BA"/>
    <a:srgbClr val="5B3391"/>
    <a:srgbClr val="000000"/>
    <a:srgbClr val="464646"/>
    <a:srgbClr val="8C74AA"/>
    <a:srgbClr val="63636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horzBarState="maximized">
    <p:restoredLeft sz="3814" autoAdjust="0"/>
    <p:restoredTop sz="95652" autoAdjust="0"/>
  </p:normalViewPr>
  <p:slideViewPr>
    <p:cSldViewPr snapToGrid="0">
      <p:cViewPr varScale="1">
        <p:scale>
          <a:sx n="114" d="100"/>
          <a:sy n="114" d="100"/>
        </p:scale>
        <p:origin x="1212" y="102"/>
      </p:cViewPr>
      <p:guideLst>
        <p:guide orient="horz" pos="3770"/>
        <p:guide pos="384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handoutMaster" Target="handoutMasters/handoutMaster1.xml"/><Relationship Id="rId18" Type="http://schemas.openxmlformats.org/officeDocument/2006/relationships/font" Target="fonts/font5.fntdata"/><Relationship Id="rId26" Type="http://schemas.openxmlformats.org/officeDocument/2006/relationships/font" Target="fonts/font13.fntdata"/><Relationship Id="rId39" Type="http://schemas.openxmlformats.org/officeDocument/2006/relationships/tableStyles" Target="tableStyles.xml"/><Relationship Id="rId21" Type="http://schemas.openxmlformats.org/officeDocument/2006/relationships/font" Target="fonts/font8.fntdata"/><Relationship Id="rId34" Type="http://schemas.openxmlformats.org/officeDocument/2006/relationships/font" Target="fonts/font21.fntdata"/><Relationship Id="rId7" Type="http://schemas.openxmlformats.org/officeDocument/2006/relationships/slide" Target="slides/slide4.xml"/><Relationship Id="rId12" Type="http://schemas.openxmlformats.org/officeDocument/2006/relationships/notesMaster" Target="notesMasters/notesMaster1.xml"/><Relationship Id="rId17" Type="http://schemas.openxmlformats.org/officeDocument/2006/relationships/font" Target="fonts/font4.fntdata"/><Relationship Id="rId25" Type="http://schemas.openxmlformats.org/officeDocument/2006/relationships/font" Target="fonts/font12.fntdata"/><Relationship Id="rId33" Type="http://schemas.openxmlformats.org/officeDocument/2006/relationships/font" Target="fonts/font20.fntdata"/><Relationship Id="rId38"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font" Target="fonts/font3.fntdata"/><Relationship Id="rId20" Type="http://schemas.openxmlformats.org/officeDocument/2006/relationships/font" Target="fonts/font7.fntdata"/><Relationship Id="rId29" Type="http://schemas.openxmlformats.org/officeDocument/2006/relationships/font" Target="fonts/font16.fntdata"/><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font" Target="fonts/font11.fntdata"/><Relationship Id="rId32" Type="http://schemas.openxmlformats.org/officeDocument/2006/relationships/font" Target="fonts/font19.fntdata"/><Relationship Id="rId37" Type="http://schemas.openxmlformats.org/officeDocument/2006/relationships/viewProps" Target="viewProps.xml"/><Relationship Id="rId5" Type="http://schemas.openxmlformats.org/officeDocument/2006/relationships/slide" Target="slides/slide2.xml"/><Relationship Id="rId15" Type="http://schemas.openxmlformats.org/officeDocument/2006/relationships/font" Target="fonts/font2.fntdata"/><Relationship Id="rId23" Type="http://schemas.openxmlformats.org/officeDocument/2006/relationships/font" Target="fonts/font10.fntdata"/><Relationship Id="rId28" Type="http://schemas.openxmlformats.org/officeDocument/2006/relationships/font" Target="fonts/font15.fntdata"/><Relationship Id="rId36" Type="http://schemas.openxmlformats.org/officeDocument/2006/relationships/presProps" Target="presProps.xml"/><Relationship Id="rId10" Type="http://schemas.openxmlformats.org/officeDocument/2006/relationships/slide" Target="slides/slide7.xml"/><Relationship Id="rId19" Type="http://schemas.openxmlformats.org/officeDocument/2006/relationships/font" Target="fonts/font6.fntdata"/><Relationship Id="rId31" Type="http://schemas.openxmlformats.org/officeDocument/2006/relationships/font" Target="fonts/font18.fntdata"/><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font" Target="fonts/font1.fntdata"/><Relationship Id="rId22" Type="http://schemas.openxmlformats.org/officeDocument/2006/relationships/font" Target="fonts/font9.fntdata"/><Relationship Id="rId27" Type="http://schemas.openxmlformats.org/officeDocument/2006/relationships/font" Target="fonts/font14.fntdata"/><Relationship Id="rId30" Type="http://schemas.openxmlformats.org/officeDocument/2006/relationships/font" Target="fonts/font17.fntdata"/><Relationship Id="rId35" Type="http://schemas.openxmlformats.org/officeDocument/2006/relationships/commentAuthors" Target="commentAuthors.xml"/><Relationship Id="rId8" Type="http://schemas.openxmlformats.org/officeDocument/2006/relationships/slide" Target="slides/slide5.xml"/><Relationship Id="rId3" Type="http://schemas.openxmlformats.org/officeDocument/2006/relationships/slideMaster" Target="slideMasters/slideMaster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F4BFADC-759D-9A4E-9A09-AD89F1BCC0AE}"/>
              </a:ext>
            </a:extLst>
          </p:cNvPr>
          <p:cNvSpPr>
            <a:spLocks noGrp="1"/>
          </p:cNvSpPr>
          <p:nvPr>
            <p:ph type="hdr" sz="quarter"/>
          </p:nvPr>
        </p:nvSpPr>
        <p:spPr>
          <a:xfrm>
            <a:off x="0" y="0"/>
            <a:ext cx="4900956" cy="1007464"/>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ED62EC22-1B51-694A-94D5-D4CB2538FD12}"/>
              </a:ext>
            </a:extLst>
          </p:cNvPr>
          <p:cNvSpPr>
            <a:spLocks noGrp="1"/>
          </p:cNvSpPr>
          <p:nvPr>
            <p:ph type="dt" sz="quarter" idx="1"/>
          </p:nvPr>
        </p:nvSpPr>
        <p:spPr>
          <a:xfrm>
            <a:off x="6405715" y="0"/>
            <a:ext cx="4900956" cy="1007464"/>
          </a:xfrm>
          <a:prstGeom prst="rect">
            <a:avLst/>
          </a:prstGeom>
        </p:spPr>
        <p:txBody>
          <a:bodyPr vert="horz" lIns="91440" tIns="45720" rIns="91440" bIns="45720" rtlCol="0"/>
          <a:lstStyle>
            <a:lvl1pPr algn="r">
              <a:defRPr sz="1200"/>
            </a:lvl1pPr>
          </a:lstStyle>
          <a:p>
            <a:fld id="{3421FBE2-D7AF-034E-A3E8-B3AFB8825F2F}" type="datetimeFigureOut">
              <a:rPr lang="en-US" smtClean="0"/>
              <a:t>3/19/2020</a:t>
            </a:fld>
            <a:endParaRPr lang="en-US"/>
          </a:p>
        </p:txBody>
      </p:sp>
      <p:sp>
        <p:nvSpPr>
          <p:cNvPr id="4" name="Footer Placeholder 3">
            <a:extLst>
              <a:ext uri="{FF2B5EF4-FFF2-40B4-BE49-F238E27FC236}">
                <a16:creationId xmlns:a16="http://schemas.microsoft.com/office/drawing/2014/main" id="{2202C9E9-64FF-014C-96CA-5B97C999C1FF}"/>
              </a:ext>
            </a:extLst>
          </p:cNvPr>
          <p:cNvSpPr>
            <a:spLocks noGrp="1"/>
          </p:cNvSpPr>
          <p:nvPr>
            <p:ph type="ftr" sz="quarter" idx="2"/>
          </p:nvPr>
        </p:nvSpPr>
        <p:spPr>
          <a:xfrm>
            <a:off x="0" y="19096639"/>
            <a:ext cx="4900956" cy="10074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5E38FAC2-6080-3440-A5EF-CDB292825895}"/>
              </a:ext>
            </a:extLst>
          </p:cNvPr>
          <p:cNvSpPr>
            <a:spLocks noGrp="1"/>
          </p:cNvSpPr>
          <p:nvPr>
            <p:ph type="sldNum" sz="quarter" idx="3"/>
          </p:nvPr>
        </p:nvSpPr>
        <p:spPr>
          <a:xfrm>
            <a:off x="6405715" y="19096639"/>
            <a:ext cx="4900956" cy="1007462"/>
          </a:xfrm>
          <a:prstGeom prst="rect">
            <a:avLst/>
          </a:prstGeom>
        </p:spPr>
        <p:txBody>
          <a:bodyPr vert="horz" lIns="91440" tIns="45720" rIns="91440" bIns="45720" rtlCol="0" anchor="b"/>
          <a:lstStyle>
            <a:lvl1pPr algn="r">
              <a:defRPr sz="1200"/>
            </a:lvl1pPr>
          </a:lstStyle>
          <a:p>
            <a:fld id="{A0D59A62-6DDC-664C-B490-E4412C3B9B65}" type="slidenum">
              <a:rPr lang="en-US" smtClean="0"/>
              <a:t>‹#›</a:t>
            </a:fld>
            <a:endParaRPr lang="en-US"/>
          </a:p>
        </p:txBody>
      </p:sp>
    </p:spTree>
    <p:extLst>
      <p:ext uri="{BB962C8B-B14F-4D97-AF65-F5344CB8AC3E}">
        <p14:creationId xmlns:p14="http://schemas.microsoft.com/office/powerpoint/2010/main" val="123349228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900956" cy="1007464"/>
          </a:xfrm>
          <a:prstGeom prst="rect">
            <a:avLst/>
          </a:prstGeom>
        </p:spPr>
        <p:txBody>
          <a:bodyPr vert="horz" lIns="91440" tIns="45720" rIns="91440" bIns="45720" rtlCol="0"/>
          <a:lstStyle>
            <a:lvl1pPr algn="l">
              <a:defRPr sz="1200" b="0" i="0">
                <a:latin typeface="Roboto Condensed Light" panose="02000000000000000000" pitchFamily="2" charset="0"/>
              </a:defRPr>
            </a:lvl1pPr>
          </a:lstStyle>
          <a:p>
            <a:endParaRPr lang="en-US"/>
          </a:p>
        </p:txBody>
      </p:sp>
      <p:sp>
        <p:nvSpPr>
          <p:cNvPr id="3" name="Date Placeholder 2"/>
          <p:cNvSpPr>
            <a:spLocks noGrp="1"/>
          </p:cNvSpPr>
          <p:nvPr>
            <p:ph type="dt" idx="1"/>
          </p:nvPr>
        </p:nvSpPr>
        <p:spPr>
          <a:xfrm>
            <a:off x="6405715" y="0"/>
            <a:ext cx="4900956" cy="1007464"/>
          </a:xfrm>
          <a:prstGeom prst="rect">
            <a:avLst/>
          </a:prstGeom>
        </p:spPr>
        <p:txBody>
          <a:bodyPr vert="horz" lIns="91440" tIns="45720" rIns="91440" bIns="45720" rtlCol="0"/>
          <a:lstStyle>
            <a:lvl1pPr algn="r">
              <a:defRPr sz="1200" b="0" i="0">
                <a:latin typeface="Roboto Condensed Light" panose="02000000000000000000" pitchFamily="2" charset="0"/>
              </a:defRPr>
            </a:lvl1pPr>
          </a:lstStyle>
          <a:p>
            <a:fld id="{F0A9609A-B772-C646-9832-EF91D164CC90}" type="datetimeFigureOut">
              <a:rPr lang="en-US" smtClean="0"/>
              <a:pPr/>
              <a:t>3/19/2020</a:t>
            </a:fld>
            <a:endParaRPr lang="en-US"/>
          </a:p>
        </p:txBody>
      </p:sp>
      <p:sp>
        <p:nvSpPr>
          <p:cNvPr id="4" name="Slide Image Placeholder 3"/>
          <p:cNvSpPr>
            <a:spLocks noGrp="1" noRot="1" noChangeAspect="1"/>
          </p:cNvSpPr>
          <p:nvPr>
            <p:ph type="sldImg" idx="2"/>
          </p:nvPr>
        </p:nvSpPr>
        <p:spPr>
          <a:xfrm>
            <a:off x="-374650" y="2514600"/>
            <a:ext cx="12058650" cy="6783388"/>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1130578" y="9673900"/>
            <a:ext cx="9048194" cy="79186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19096639"/>
            <a:ext cx="4900956" cy="1007462"/>
          </a:xfrm>
          <a:prstGeom prst="rect">
            <a:avLst/>
          </a:prstGeom>
        </p:spPr>
        <p:txBody>
          <a:bodyPr vert="horz" lIns="91440" tIns="45720" rIns="91440" bIns="45720" rtlCol="0" anchor="b"/>
          <a:lstStyle>
            <a:lvl1pPr algn="l">
              <a:defRPr sz="1200" b="0" i="0">
                <a:latin typeface="Roboto Condensed Light" panose="02000000000000000000" pitchFamily="2" charset="0"/>
              </a:defRPr>
            </a:lvl1pPr>
          </a:lstStyle>
          <a:p>
            <a:endParaRPr lang="en-US"/>
          </a:p>
        </p:txBody>
      </p:sp>
      <p:sp>
        <p:nvSpPr>
          <p:cNvPr id="7" name="Slide Number Placeholder 6"/>
          <p:cNvSpPr>
            <a:spLocks noGrp="1"/>
          </p:cNvSpPr>
          <p:nvPr>
            <p:ph type="sldNum" sz="quarter" idx="5"/>
          </p:nvPr>
        </p:nvSpPr>
        <p:spPr>
          <a:xfrm>
            <a:off x="6405715" y="19096639"/>
            <a:ext cx="4900956" cy="1007462"/>
          </a:xfrm>
          <a:prstGeom prst="rect">
            <a:avLst/>
          </a:prstGeom>
        </p:spPr>
        <p:txBody>
          <a:bodyPr vert="horz" lIns="91440" tIns="45720" rIns="91440" bIns="45720" rtlCol="0" anchor="b"/>
          <a:lstStyle>
            <a:lvl1pPr algn="r">
              <a:defRPr sz="1200" b="0" i="0">
                <a:latin typeface="Roboto Condensed Light" panose="02000000000000000000" pitchFamily="2" charset="0"/>
              </a:defRPr>
            </a:lvl1pPr>
          </a:lstStyle>
          <a:p>
            <a:fld id="{06B0FC7D-8687-9A40-9CA8-0B2F00AB98E3}" type="slidenum">
              <a:rPr lang="en-US" smtClean="0"/>
              <a:pPr/>
              <a:t>‹#›</a:t>
            </a:fld>
            <a:endParaRPr lang="en-US"/>
          </a:p>
        </p:txBody>
      </p:sp>
    </p:spTree>
    <p:extLst>
      <p:ext uri="{BB962C8B-B14F-4D97-AF65-F5344CB8AC3E}">
        <p14:creationId xmlns:p14="http://schemas.microsoft.com/office/powerpoint/2010/main" val="2316559654"/>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Roboto Condensed Light" panose="02000000000000000000" pitchFamily="2" charset="0"/>
        <a:ea typeface="+mn-ea"/>
        <a:cs typeface="+mn-cs"/>
      </a:defRPr>
    </a:lvl1pPr>
    <a:lvl2pPr marL="457200" algn="l" defTabSz="914400" rtl="0" eaLnBrk="1" latinLnBrk="0" hangingPunct="1">
      <a:defRPr sz="1200" b="0" i="0" kern="1200">
        <a:solidFill>
          <a:schemeClr val="tx1"/>
        </a:solidFill>
        <a:latin typeface="Roboto Condensed Light" panose="02000000000000000000" pitchFamily="2" charset="0"/>
        <a:ea typeface="+mn-ea"/>
        <a:cs typeface="+mn-cs"/>
      </a:defRPr>
    </a:lvl2pPr>
    <a:lvl3pPr marL="914400" algn="l" defTabSz="914400" rtl="0" eaLnBrk="1" latinLnBrk="0" hangingPunct="1">
      <a:defRPr sz="1200" b="0" i="0" kern="1200">
        <a:solidFill>
          <a:schemeClr val="tx1"/>
        </a:solidFill>
        <a:latin typeface="Roboto Condensed Light" panose="02000000000000000000" pitchFamily="2" charset="0"/>
        <a:ea typeface="+mn-ea"/>
        <a:cs typeface="+mn-cs"/>
      </a:defRPr>
    </a:lvl3pPr>
    <a:lvl4pPr marL="1371600" algn="l" defTabSz="914400" rtl="0" eaLnBrk="1" latinLnBrk="0" hangingPunct="1">
      <a:defRPr sz="1200" b="0" i="0" kern="1200">
        <a:solidFill>
          <a:schemeClr val="tx1"/>
        </a:solidFill>
        <a:latin typeface="Roboto Condensed Light" panose="02000000000000000000" pitchFamily="2" charset="0"/>
        <a:ea typeface="+mn-ea"/>
        <a:cs typeface="+mn-cs"/>
      </a:defRPr>
    </a:lvl4pPr>
    <a:lvl5pPr marL="1828800" algn="l" defTabSz="914400" rtl="0" eaLnBrk="1" latinLnBrk="0" hangingPunct="1">
      <a:defRPr sz="1200" b="0" i="0" kern="1200">
        <a:solidFill>
          <a:schemeClr val="tx1"/>
        </a:solidFill>
        <a:latin typeface="Roboto Condensed Light" panose="02000000000000000000" pitchFamily="2"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06B0FC7D-8687-9A40-9CA8-0B2F00AB98E3}" type="slidenum">
              <a:rPr lang="en-US" smtClean="0"/>
              <a:pPr/>
              <a:t>1</a:t>
            </a:fld>
            <a:endParaRPr lang="en-US"/>
          </a:p>
        </p:txBody>
      </p:sp>
    </p:spTree>
    <p:extLst>
      <p:ext uri="{BB962C8B-B14F-4D97-AF65-F5344CB8AC3E}">
        <p14:creationId xmlns:p14="http://schemas.microsoft.com/office/powerpoint/2010/main" val="1114847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pPr marL="0" marR="0" lvl="0" indent="0" algn="r" defTabSz="554492" rtl="0" eaLnBrk="1" fontAlgn="auto" latinLnBrk="0" hangingPunct="1">
              <a:lnSpc>
                <a:spcPct val="100000"/>
              </a:lnSpc>
              <a:spcBef>
                <a:spcPts val="0"/>
              </a:spcBef>
              <a:spcAft>
                <a:spcPts val="0"/>
              </a:spcAft>
              <a:buClrTx/>
              <a:buSzTx/>
              <a:buFontTx/>
              <a:buNone/>
              <a:tabLst/>
              <a:defRPr/>
            </a:pPr>
            <a:fld id="{06B0FC7D-8687-9A40-9CA8-0B2F00AB98E3}" type="slidenum">
              <a:rPr kumimoji="0" lang="en-US" sz="1200" b="0" i="0" u="none" strike="noStrike" kern="1200" cap="none" spc="0" normalizeH="0" baseline="0" noProof="0" smtClean="0">
                <a:ln>
                  <a:noFill/>
                </a:ln>
                <a:solidFill>
                  <a:prstClr val="black"/>
                </a:solidFill>
                <a:effectLst/>
                <a:uLnTx/>
                <a:uFillTx/>
                <a:latin typeface="Roboto Condensed Light" panose="02000000000000000000" pitchFamily="2" charset="0"/>
                <a:ea typeface="+mn-ea"/>
                <a:cs typeface="+mn-cs"/>
              </a:rPr>
              <a:pPr marL="0" marR="0" lvl="0" indent="0" algn="r" defTabSz="554492"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Roboto Condensed Light" panose="02000000000000000000" pitchFamily="2" charset="0"/>
              <a:ea typeface="+mn-ea"/>
              <a:cs typeface="+mn-cs"/>
            </a:endParaRPr>
          </a:p>
        </p:txBody>
      </p:sp>
    </p:spTree>
    <p:extLst>
      <p:ext uri="{BB962C8B-B14F-4D97-AF65-F5344CB8AC3E}">
        <p14:creationId xmlns:p14="http://schemas.microsoft.com/office/powerpoint/2010/main" val="7734464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06B0FC7D-8687-9A40-9CA8-0B2F00AB98E3}" type="slidenum">
              <a:rPr lang="en-US" smtClean="0"/>
              <a:pPr/>
              <a:t>3</a:t>
            </a:fld>
            <a:endParaRPr lang="en-US"/>
          </a:p>
        </p:txBody>
      </p:sp>
    </p:spTree>
    <p:extLst>
      <p:ext uri="{BB962C8B-B14F-4D97-AF65-F5344CB8AC3E}">
        <p14:creationId xmlns:p14="http://schemas.microsoft.com/office/powerpoint/2010/main" val="35940588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06B0FC7D-8687-9A40-9CA8-0B2F00AB98E3}" type="slidenum">
              <a:rPr lang="en-US" smtClean="0"/>
              <a:pPr/>
              <a:t>4</a:t>
            </a:fld>
            <a:endParaRPr lang="en-US"/>
          </a:p>
        </p:txBody>
      </p:sp>
    </p:spTree>
    <p:extLst>
      <p:ext uri="{BB962C8B-B14F-4D97-AF65-F5344CB8AC3E}">
        <p14:creationId xmlns:p14="http://schemas.microsoft.com/office/powerpoint/2010/main" val="40179956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06B0FC7D-8687-9A40-9CA8-0B2F00AB98E3}" type="slidenum">
              <a:rPr lang="en-US" smtClean="0"/>
              <a:pPr/>
              <a:t>5</a:t>
            </a:fld>
            <a:endParaRPr lang="en-US"/>
          </a:p>
        </p:txBody>
      </p:sp>
    </p:spTree>
    <p:extLst>
      <p:ext uri="{BB962C8B-B14F-4D97-AF65-F5344CB8AC3E}">
        <p14:creationId xmlns:p14="http://schemas.microsoft.com/office/powerpoint/2010/main" val="39632309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06B0FC7D-8687-9A40-9CA8-0B2F00AB98E3}" type="slidenum">
              <a:rPr lang="en-US" smtClean="0"/>
              <a:pPr/>
              <a:t>6</a:t>
            </a:fld>
            <a:endParaRPr lang="en-US"/>
          </a:p>
        </p:txBody>
      </p:sp>
    </p:spTree>
    <p:extLst>
      <p:ext uri="{BB962C8B-B14F-4D97-AF65-F5344CB8AC3E}">
        <p14:creationId xmlns:p14="http://schemas.microsoft.com/office/powerpoint/2010/main" val="4912131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06B0FC7D-8687-9A40-9CA8-0B2F00AB98E3}" type="slidenum">
              <a:rPr lang="en-US" smtClean="0"/>
              <a:pPr/>
              <a:t>7</a:t>
            </a:fld>
            <a:endParaRPr lang="en-US"/>
          </a:p>
        </p:txBody>
      </p:sp>
    </p:spTree>
    <p:extLst>
      <p:ext uri="{BB962C8B-B14F-4D97-AF65-F5344CB8AC3E}">
        <p14:creationId xmlns:p14="http://schemas.microsoft.com/office/powerpoint/2010/main" val="14003201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pPr marL="0" marR="0" lvl="0" indent="0" algn="r" defTabSz="554492" rtl="0" eaLnBrk="1" fontAlgn="auto" latinLnBrk="0" hangingPunct="1">
              <a:lnSpc>
                <a:spcPct val="100000"/>
              </a:lnSpc>
              <a:spcBef>
                <a:spcPts val="0"/>
              </a:spcBef>
              <a:spcAft>
                <a:spcPts val="0"/>
              </a:spcAft>
              <a:buClrTx/>
              <a:buSzTx/>
              <a:buFontTx/>
              <a:buNone/>
              <a:tabLst/>
              <a:defRPr/>
            </a:pPr>
            <a:fld id="{06B0FC7D-8687-9A40-9CA8-0B2F00AB98E3}" type="slidenum">
              <a:rPr kumimoji="0" lang="en-US" sz="1200" b="0" i="0" u="none" strike="noStrike" kern="1200" cap="none" spc="0" normalizeH="0" baseline="0" noProof="0" smtClean="0">
                <a:ln>
                  <a:noFill/>
                </a:ln>
                <a:solidFill>
                  <a:prstClr val="black"/>
                </a:solidFill>
                <a:effectLst/>
                <a:uLnTx/>
                <a:uFillTx/>
                <a:latin typeface="Roboto Condensed Light" panose="02000000000000000000" pitchFamily="2" charset="0"/>
                <a:ea typeface="+mn-ea"/>
                <a:cs typeface="+mn-cs"/>
              </a:rPr>
              <a:pPr marL="0" marR="0" lvl="0" indent="0" algn="r" defTabSz="554492"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Roboto Condensed Light" panose="02000000000000000000" pitchFamily="2" charset="0"/>
              <a:ea typeface="+mn-ea"/>
              <a:cs typeface="+mn-cs"/>
            </a:endParaRPr>
          </a:p>
        </p:txBody>
      </p:sp>
    </p:spTree>
    <p:extLst>
      <p:ext uri="{BB962C8B-B14F-4D97-AF65-F5344CB8AC3E}">
        <p14:creationId xmlns:p14="http://schemas.microsoft.com/office/powerpoint/2010/main" val="73560500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Master" Target="../slideMasters/slideMaster3.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Cover-Light-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6CED198-04B0-1D4B-9CF9-27BE895D0690}"/>
              </a:ext>
            </a:extLst>
          </p:cNvPr>
          <p:cNvSpPr>
            <a:spLocks noGrp="1"/>
          </p:cNvSpPr>
          <p:nvPr>
            <p:ph type="body" sz="quarter" idx="10" hasCustomPrompt="1"/>
          </p:nvPr>
        </p:nvSpPr>
        <p:spPr>
          <a:xfrm>
            <a:off x="650874" y="1391732"/>
            <a:ext cx="7385845" cy="1306512"/>
          </a:xfrm>
          <a:prstGeom prst="rect">
            <a:avLst/>
          </a:prstGeom>
        </p:spPr>
        <p:txBody>
          <a:bodyPr/>
          <a:lstStyle>
            <a:lvl1pPr>
              <a:lnSpc>
                <a:spcPct val="90000"/>
              </a:lnSpc>
              <a:defRPr sz="4400" b="1" i="0">
                <a:solidFill>
                  <a:srgbClr val="41439A"/>
                </a:solidFill>
                <a:latin typeface="Montserrat SemiBold" pitchFamily="2" charset="77"/>
              </a:defRPr>
            </a:lvl1pPr>
            <a:lvl2pPr>
              <a:defRPr sz="4400" b="1" i="0">
                <a:solidFill>
                  <a:schemeClr val="bg1"/>
                </a:solidFill>
                <a:latin typeface="Montserrat SemiBold" pitchFamily="2" charset="77"/>
              </a:defRPr>
            </a:lvl2pPr>
            <a:lvl3pPr>
              <a:defRPr sz="4400" b="1" i="0">
                <a:solidFill>
                  <a:schemeClr val="bg1"/>
                </a:solidFill>
                <a:latin typeface="Montserrat SemiBold" pitchFamily="2" charset="77"/>
              </a:defRPr>
            </a:lvl3pPr>
            <a:lvl4pPr>
              <a:defRPr sz="4400" b="1" i="0">
                <a:solidFill>
                  <a:schemeClr val="bg1"/>
                </a:solidFill>
                <a:latin typeface="Montserrat SemiBold" pitchFamily="2" charset="77"/>
              </a:defRPr>
            </a:lvl4pPr>
            <a:lvl5pPr>
              <a:defRPr sz="4400" b="1" i="0">
                <a:solidFill>
                  <a:schemeClr val="bg1"/>
                </a:solidFill>
                <a:latin typeface="Montserrat SemiBold" pitchFamily="2" charset="77"/>
              </a:defRPr>
            </a:lvl5pPr>
          </a:lstStyle>
          <a:p>
            <a:pPr lvl="0"/>
            <a:r>
              <a:rPr lang="en-US"/>
              <a:t>Observe The Evolution of Quantum Capacity</a:t>
            </a:r>
          </a:p>
        </p:txBody>
      </p:sp>
      <p:sp>
        <p:nvSpPr>
          <p:cNvPr id="5" name="Text Placeholder 12">
            <a:extLst>
              <a:ext uri="{FF2B5EF4-FFF2-40B4-BE49-F238E27FC236}">
                <a16:creationId xmlns:a16="http://schemas.microsoft.com/office/drawing/2014/main" id="{A4CCF3E3-77ED-8B47-BA4F-C8AA5DC7EF51}"/>
              </a:ext>
            </a:extLst>
          </p:cNvPr>
          <p:cNvSpPr>
            <a:spLocks noGrp="1"/>
          </p:cNvSpPr>
          <p:nvPr>
            <p:ph type="body" sz="quarter" idx="11" hasCustomPrompt="1"/>
          </p:nvPr>
        </p:nvSpPr>
        <p:spPr>
          <a:xfrm>
            <a:off x="650875" y="2794290"/>
            <a:ext cx="5703626" cy="1893887"/>
          </a:xfrm>
          <a:prstGeom prst="rect">
            <a:avLst/>
          </a:prstGeom>
        </p:spPr>
        <p:txBody>
          <a:bodyPr/>
          <a:lstStyle>
            <a:lvl1pPr>
              <a:lnSpc>
                <a:spcPct val="110000"/>
              </a:lnSpc>
              <a:defRPr lang="en-US" sz="2800" b="0" i="0">
                <a:solidFill>
                  <a:srgbClr val="858585"/>
                </a:solidFill>
                <a:latin typeface="Roboto Condensed Light" panose="02000000000000000000" pitchFamily="2" charset="0"/>
                <a:ea typeface="Roboto Condensed Light" panose="02000000000000000000" pitchFamily="2" charset="0"/>
                <a:cs typeface="+mn-cs"/>
              </a:defRPr>
            </a:lvl1pPr>
            <a:lvl2pPr>
              <a:defRPr sz="3000" b="0" i="0">
                <a:solidFill>
                  <a:schemeClr val="bg1"/>
                </a:solidFill>
                <a:latin typeface="Exo Light" pitchFamily="2" charset="77"/>
              </a:defRPr>
            </a:lvl2pPr>
            <a:lvl3pPr>
              <a:defRPr sz="3000" b="0" i="0">
                <a:solidFill>
                  <a:schemeClr val="bg1"/>
                </a:solidFill>
                <a:latin typeface="Exo Light" pitchFamily="2" charset="77"/>
              </a:defRPr>
            </a:lvl3pPr>
            <a:lvl4pPr>
              <a:defRPr sz="3000" b="0" i="0">
                <a:solidFill>
                  <a:schemeClr val="bg1"/>
                </a:solidFill>
                <a:latin typeface="Exo Light" pitchFamily="2" charset="77"/>
              </a:defRPr>
            </a:lvl4pPr>
            <a:lvl5pPr>
              <a:defRPr sz="3000" b="0" i="0">
                <a:solidFill>
                  <a:schemeClr val="bg1"/>
                </a:solidFill>
                <a:latin typeface="Exo Light" pitchFamily="2" charset="77"/>
              </a:defRPr>
            </a:lvl5pPr>
          </a:lstStyle>
          <a:p>
            <a:pPr marL="0" lvl="0">
              <a:lnSpc>
                <a:spcPct val="110000"/>
              </a:lnSpc>
            </a:pPr>
            <a:r>
              <a:rPr lang="en-US"/>
              <a:t>Keep track of a transformational technology as it evolves.</a:t>
            </a:r>
          </a:p>
        </p:txBody>
      </p:sp>
    </p:spTree>
    <p:extLst>
      <p:ext uri="{BB962C8B-B14F-4D97-AF65-F5344CB8AC3E}">
        <p14:creationId xmlns:p14="http://schemas.microsoft.com/office/powerpoint/2010/main" val="27054168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tandard blank">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047F413-7CC3-9041-B985-1939336F2C65}"/>
              </a:ext>
            </a:extLst>
          </p:cNvPr>
          <p:cNvSpPr>
            <a:spLocks noGrp="1"/>
          </p:cNvSpPr>
          <p:nvPr>
            <p:ph type="title"/>
          </p:nvPr>
        </p:nvSpPr>
        <p:spPr>
          <a:xfrm>
            <a:off x="354105" y="530021"/>
            <a:ext cx="11119027" cy="1130188"/>
          </a:xfrm>
        </p:spPr>
        <p:txBody>
          <a:bodyPr>
            <a:noAutofit/>
          </a:bodyPr>
          <a:lstStyle>
            <a:lvl1pPr>
              <a:lnSpc>
                <a:spcPct val="90000"/>
              </a:lnSpc>
              <a:defRPr b="0" i="0">
                <a:solidFill>
                  <a:srgbClr val="717272"/>
                </a:solidFill>
              </a:defRPr>
            </a:lvl1pPr>
          </a:lstStyle>
          <a:p>
            <a:r>
              <a:rPr lang="en-US"/>
              <a:t>Click to edit Master title style</a:t>
            </a:r>
          </a:p>
        </p:txBody>
      </p:sp>
    </p:spTree>
    <p:extLst>
      <p:ext uri="{BB962C8B-B14F-4D97-AF65-F5344CB8AC3E}">
        <p14:creationId xmlns:p14="http://schemas.microsoft.com/office/powerpoint/2010/main" val="3400226304"/>
      </p:ext>
    </p:extLst>
  </p:cSld>
  <p:clrMapOvr>
    <a:masterClrMapping/>
  </p:clrMapOvr>
  <p:extLst>
    <p:ext uri="{DCECCB84-F9BA-43D5-87BE-67443E8EF086}">
      <p15:sldGuideLst xmlns:p15="http://schemas.microsoft.com/office/powerpoint/2012/main">
        <p15:guide id="1" orient="horz" pos="89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Step slide">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294A49C4-26C6-F747-A948-6F248247D1D3}"/>
              </a:ext>
            </a:extLst>
          </p:cNvPr>
          <p:cNvSpPr/>
          <p:nvPr userDrawn="1"/>
        </p:nvSpPr>
        <p:spPr>
          <a:xfrm>
            <a:off x="8597245" y="0"/>
            <a:ext cx="3596341" cy="6858000"/>
          </a:xfrm>
          <a:prstGeom prst="rect">
            <a:avLst/>
          </a:prstGeom>
          <a:gradFill>
            <a:gsLst>
              <a:gs pos="19000">
                <a:srgbClr val="41439A"/>
              </a:gs>
              <a:gs pos="99000">
                <a:srgbClr val="7F80BA"/>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lnSpc>
                <a:spcPct val="110000"/>
              </a:lnSpc>
            </a:pPr>
            <a:endParaRPr lang="en-US"/>
          </a:p>
        </p:txBody>
      </p:sp>
      <p:sp>
        <p:nvSpPr>
          <p:cNvPr id="10" name="Title 9">
            <a:extLst>
              <a:ext uri="{FF2B5EF4-FFF2-40B4-BE49-F238E27FC236}">
                <a16:creationId xmlns:a16="http://schemas.microsoft.com/office/drawing/2014/main" id="{8047F413-7CC3-9041-B985-1939336F2C65}"/>
              </a:ext>
            </a:extLst>
          </p:cNvPr>
          <p:cNvSpPr>
            <a:spLocks noGrp="1"/>
          </p:cNvSpPr>
          <p:nvPr>
            <p:ph type="title"/>
          </p:nvPr>
        </p:nvSpPr>
        <p:spPr>
          <a:xfrm>
            <a:off x="354106" y="464708"/>
            <a:ext cx="7715238" cy="519691"/>
          </a:xfrm>
        </p:spPr>
        <p:txBody>
          <a:bodyPr>
            <a:noAutofit/>
          </a:bodyPr>
          <a:lstStyle>
            <a:lvl1pPr>
              <a:lnSpc>
                <a:spcPct val="110000"/>
              </a:lnSpc>
              <a:defRPr b="0" i="0">
                <a:solidFill>
                  <a:srgbClr val="717171"/>
                </a:solidFill>
              </a:defRPr>
            </a:lvl1pPr>
          </a:lstStyle>
          <a:p>
            <a:r>
              <a:rPr lang="en-US"/>
              <a:t>Click to edit Master title style</a:t>
            </a:r>
          </a:p>
        </p:txBody>
      </p:sp>
      <p:sp>
        <p:nvSpPr>
          <p:cNvPr id="4" name="Text Placeholder 11">
            <a:extLst>
              <a:ext uri="{FF2B5EF4-FFF2-40B4-BE49-F238E27FC236}">
                <a16:creationId xmlns:a16="http://schemas.microsoft.com/office/drawing/2014/main" id="{AFF3E0B4-46E9-884B-8F5F-3F97FE21CDA1}"/>
              </a:ext>
            </a:extLst>
          </p:cNvPr>
          <p:cNvSpPr>
            <a:spLocks noGrp="1"/>
          </p:cNvSpPr>
          <p:nvPr>
            <p:ph type="body" sz="quarter" idx="11"/>
          </p:nvPr>
        </p:nvSpPr>
        <p:spPr>
          <a:xfrm>
            <a:off x="374088" y="1177271"/>
            <a:ext cx="5686987" cy="456696"/>
          </a:xfrm>
          <a:prstGeom prst="rect">
            <a:avLst/>
          </a:prstGeom>
        </p:spPr>
        <p:txBody>
          <a:bodyPr lIns="0" tIns="0" rIns="0" bIns="0">
            <a:noAutofit/>
          </a:bodyPr>
          <a:lstStyle>
            <a:lvl1pPr marL="0" indent="0">
              <a:lnSpc>
                <a:spcPct val="110000"/>
              </a:lnSpc>
              <a:buNone/>
              <a:defRPr sz="2000" b="0" i="0">
                <a:solidFill>
                  <a:srgbClr val="848585"/>
                </a:solidFill>
                <a:latin typeface="Montserrat SemiBold" pitchFamily="2" charset="77"/>
                <a:cs typeface="Arial" panose="020B0604020202020204" pitchFamily="34" charset="0"/>
              </a:defRPr>
            </a:lvl1pPr>
            <a:lvl2pPr marL="457200" indent="0">
              <a:lnSpc>
                <a:spcPts val="2400"/>
              </a:lnSpc>
              <a:buNone/>
              <a:defRPr sz="2000">
                <a:solidFill>
                  <a:srgbClr val="848585"/>
                </a:solidFill>
                <a:latin typeface="Arial" panose="020B0604020202020204" pitchFamily="34" charset="0"/>
                <a:cs typeface="Arial" panose="020B0604020202020204" pitchFamily="34" charset="0"/>
              </a:defRPr>
            </a:lvl2pPr>
            <a:lvl3pPr marL="914400" indent="0">
              <a:lnSpc>
                <a:spcPts val="2400"/>
              </a:lnSpc>
              <a:buNone/>
              <a:defRPr sz="2000">
                <a:solidFill>
                  <a:srgbClr val="848585"/>
                </a:solidFill>
                <a:latin typeface="Arial" panose="020B0604020202020204" pitchFamily="34" charset="0"/>
                <a:cs typeface="Arial" panose="020B0604020202020204" pitchFamily="34" charset="0"/>
              </a:defRPr>
            </a:lvl3pPr>
            <a:lvl4pPr marL="1371600" indent="0">
              <a:lnSpc>
                <a:spcPts val="2400"/>
              </a:lnSpc>
              <a:buNone/>
              <a:defRPr sz="2000">
                <a:solidFill>
                  <a:srgbClr val="848585"/>
                </a:solidFill>
                <a:latin typeface="Arial" panose="020B0604020202020204" pitchFamily="34" charset="0"/>
                <a:cs typeface="Arial" panose="020B0604020202020204" pitchFamily="34" charset="0"/>
              </a:defRPr>
            </a:lvl4pPr>
            <a:lvl5pPr marL="1828800" indent="0">
              <a:lnSpc>
                <a:spcPts val="2400"/>
              </a:lnSpc>
              <a:buNone/>
              <a:defRPr sz="2000">
                <a:solidFill>
                  <a:srgbClr val="848585"/>
                </a:solidFill>
                <a:latin typeface="Arial" panose="020B0604020202020204" pitchFamily="34" charset="0"/>
                <a:cs typeface="Arial" panose="020B0604020202020204" pitchFamily="34" charset="0"/>
              </a:defRPr>
            </a:lvl5pPr>
          </a:lstStyle>
          <a:p>
            <a:pPr lvl="0"/>
            <a:r>
              <a:rPr lang="en-US"/>
              <a:t>Click to edit Master text styles</a:t>
            </a:r>
          </a:p>
        </p:txBody>
      </p:sp>
      <p:sp>
        <p:nvSpPr>
          <p:cNvPr id="23" name="Text Placeholder 14">
            <a:extLst>
              <a:ext uri="{FF2B5EF4-FFF2-40B4-BE49-F238E27FC236}">
                <a16:creationId xmlns:a16="http://schemas.microsoft.com/office/drawing/2014/main" id="{CD080FB1-EBFC-8046-8481-0C6839CE648F}"/>
              </a:ext>
            </a:extLst>
          </p:cNvPr>
          <p:cNvSpPr>
            <a:spLocks noGrp="1"/>
          </p:cNvSpPr>
          <p:nvPr>
            <p:ph type="body" sz="quarter" idx="12"/>
          </p:nvPr>
        </p:nvSpPr>
        <p:spPr>
          <a:xfrm>
            <a:off x="9202108" y="724553"/>
            <a:ext cx="2531187" cy="5397288"/>
          </a:xfrm>
          <a:prstGeom prst="rect">
            <a:avLst/>
          </a:prstGeom>
        </p:spPr>
        <p:txBody>
          <a:bodyPr lIns="0" tIns="0" rIns="0" bIns="0" numCol="1" spcCol="360000">
            <a:noAutofit/>
          </a:bodyPr>
          <a:lstStyle>
            <a:lvl1pPr marL="0" indent="0">
              <a:lnSpc>
                <a:spcPct val="110000"/>
              </a:lnSpc>
              <a:buNone/>
              <a:defRPr sz="1200" b="0" i="0">
                <a:solidFill>
                  <a:schemeClr val="bg1"/>
                </a:solidFill>
                <a:latin typeface="Roboto Condensed Light" panose="02000000000000000000" pitchFamily="2" charset="0"/>
                <a:cs typeface="Arial Narrow" panose="020B0604020202020204" pitchFamily="34" charset="0"/>
              </a:defRPr>
            </a:lvl1pPr>
            <a:lvl2pPr marL="457200" indent="0">
              <a:lnSpc>
                <a:spcPts val="1700"/>
              </a:lnSpc>
              <a:buNone/>
              <a:defRPr sz="1400">
                <a:solidFill>
                  <a:srgbClr val="4B4B4B"/>
                </a:solidFill>
                <a:latin typeface="Arial" panose="020B0604020202020204" pitchFamily="34" charset="0"/>
                <a:cs typeface="Arial" panose="020B0604020202020204" pitchFamily="34" charset="0"/>
              </a:defRPr>
            </a:lvl2pPr>
            <a:lvl3pPr marL="914400" indent="0">
              <a:lnSpc>
                <a:spcPts val="1700"/>
              </a:lnSpc>
              <a:buNone/>
              <a:defRPr sz="1400">
                <a:solidFill>
                  <a:srgbClr val="4B4B4B"/>
                </a:solidFill>
                <a:latin typeface="Arial" panose="020B0604020202020204" pitchFamily="34" charset="0"/>
                <a:cs typeface="Arial" panose="020B0604020202020204" pitchFamily="34" charset="0"/>
              </a:defRPr>
            </a:lvl3pPr>
            <a:lvl4pPr marL="1371600" indent="0">
              <a:lnSpc>
                <a:spcPts val="1700"/>
              </a:lnSpc>
              <a:buNone/>
              <a:defRPr sz="1400">
                <a:solidFill>
                  <a:srgbClr val="4B4B4B"/>
                </a:solidFill>
                <a:latin typeface="Arial" panose="020B0604020202020204" pitchFamily="34" charset="0"/>
                <a:cs typeface="Arial" panose="020B0604020202020204" pitchFamily="34" charset="0"/>
              </a:defRPr>
            </a:lvl4pPr>
            <a:lvl5pPr marL="1828800" indent="0">
              <a:lnSpc>
                <a:spcPts val="1700"/>
              </a:lnSpc>
              <a:buNone/>
              <a:defRPr sz="1400">
                <a:solidFill>
                  <a:srgbClr val="4B4B4B"/>
                </a:solidFill>
                <a:latin typeface="Arial" panose="020B0604020202020204" pitchFamily="34" charset="0"/>
                <a:cs typeface="Arial" panose="020B0604020202020204" pitchFamily="34" charset="0"/>
              </a:defRPr>
            </a:lvl5pPr>
          </a:lstStyle>
          <a:p>
            <a:pPr lvl="0"/>
            <a:r>
              <a:rPr lang="en-US"/>
              <a:t>Click to edit Master text styles</a:t>
            </a:r>
          </a:p>
        </p:txBody>
      </p:sp>
      <p:sp>
        <p:nvSpPr>
          <p:cNvPr id="7" name="TextBox 6">
            <a:extLst>
              <a:ext uri="{FF2B5EF4-FFF2-40B4-BE49-F238E27FC236}">
                <a16:creationId xmlns:a16="http://schemas.microsoft.com/office/drawing/2014/main" id="{E22F7FD4-6A50-4584-A24B-B34D1145CABE}"/>
              </a:ext>
            </a:extLst>
          </p:cNvPr>
          <p:cNvSpPr txBox="1"/>
          <p:nvPr userDrawn="1"/>
        </p:nvSpPr>
        <p:spPr>
          <a:xfrm>
            <a:off x="9187132" y="6441439"/>
            <a:ext cx="2710228" cy="183647"/>
          </a:xfrm>
          <a:prstGeom prst="rect">
            <a:avLst/>
          </a:prstGeom>
        </p:spPr>
        <p:txBody>
          <a:bodyPr wrap="square" lIns="0" tIns="0" rIns="0" bIns="0" numCol="1" spcCol="360000" rtlCol="0">
            <a:noAutofit/>
          </a:bodyPr>
          <a:lstStyle/>
          <a:p>
            <a:pPr marL="0" marR="0" lvl="0" indent="0" algn="r" defTabSz="554492" rtl="0" eaLnBrk="1" fontAlgn="auto" latinLnBrk="0" hangingPunct="1">
              <a:lnSpc>
                <a:spcPct val="110000"/>
              </a:lnSpc>
              <a:spcBef>
                <a:spcPts val="0"/>
              </a:spcBef>
              <a:spcAft>
                <a:spcPts val="0"/>
              </a:spcAft>
              <a:buClrTx/>
              <a:buSzTx/>
              <a:buFontTx/>
              <a:buNone/>
              <a:tabLst/>
              <a:defRPr/>
            </a:pPr>
            <a:r>
              <a:rPr lang="en-CA" sz="800" b="0" i="0">
                <a:latin typeface="Exo" panose="02000503000000000000" pitchFamily="2" charset="77"/>
              </a:rPr>
              <a:t>McLean &amp; Company   |    Info-Tech Research Group  |   </a:t>
            </a:r>
            <a:fld id="{81D60167-4931-47E6-BA6A-407CBD079E47}" type="slidenum">
              <a:rPr sz="800" b="0" i="0" smtClean="0">
                <a:latin typeface="Exo" panose="02000503000000000000" pitchFamily="2" charset="77"/>
                <a:cs typeface="Arial" panose="020B0604020202020204" pitchFamily="34" charset="0"/>
              </a:rPr>
              <a:pPr marL="0" marR="0" lvl="0" indent="0" algn="r" defTabSz="554492" rtl="0" eaLnBrk="1" fontAlgn="auto" latinLnBrk="0" hangingPunct="1">
                <a:lnSpc>
                  <a:spcPct val="110000"/>
                </a:lnSpc>
                <a:spcBef>
                  <a:spcPts val="0"/>
                </a:spcBef>
                <a:spcAft>
                  <a:spcPts val="0"/>
                </a:spcAft>
                <a:buClrTx/>
                <a:buSzTx/>
                <a:buFontTx/>
                <a:buNone/>
                <a:tabLst/>
                <a:defRPr/>
              </a:pPr>
              <a:t>‹#›</a:t>
            </a:fld>
            <a:endParaRPr lang="en-US" sz="800" b="0" i="0">
              <a:latin typeface="Exo" panose="02000503000000000000" pitchFamily="2" charset="77"/>
              <a:cs typeface="Arial" panose="020B0604020202020204" pitchFamily="34" charset="0"/>
            </a:endParaRPr>
          </a:p>
        </p:txBody>
      </p:sp>
    </p:spTree>
    <p:extLst>
      <p:ext uri="{BB962C8B-B14F-4D97-AF65-F5344CB8AC3E}">
        <p14:creationId xmlns:p14="http://schemas.microsoft.com/office/powerpoint/2010/main" val="36808712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BackCover-Light-D">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pic>
        <p:nvPicPr>
          <p:cNvPr id="4" name="Picture 3" descr="McLean &amp; Company Logo">
            <a:extLst>
              <a:ext uri="{FF2B5EF4-FFF2-40B4-BE49-F238E27FC236}">
                <a16:creationId xmlns:a16="http://schemas.microsoft.com/office/drawing/2014/main" id="{D96D7FEE-4E5E-4258-8D3C-8E047E48E68F}"/>
              </a:ext>
            </a:extLst>
          </p:cNvPr>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3888859" y="3051984"/>
            <a:ext cx="1827941" cy="75402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1A09AF9F-4306-43FC-95CD-24E38F6F6D6F}"/>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476789" y="3195531"/>
            <a:ext cx="2341128" cy="466933"/>
          </a:xfrm>
          <a:prstGeom prst="rect">
            <a:avLst/>
          </a:prstGeom>
        </p:spPr>
      </p:pic>
    </p:spTree>
    <p:extLst>
      <p:ext uri="{BB962C8B-B14F-4D97-AF65-F5344CB8AC3E}">
        <p14:creationId xmlns:p14="http://schemas.microsoft.com/office/powerpoint/2010/main" val="261751858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 Id="rId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3.xml"/><Relationship Id="rId1" Type="http://schemas.openxmlformats.org/officeDocument/2006/relationships/slideLayout" Target="../slideLayouts/slideLayout2.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object 40">
            <a:extLst>
              <a:ext uri="{FF2B5EF4-FFF2-40B4-BE49-F238E27FC236}">
                <a16:creationId xmlns:a16="http://schemas.microsoft.com/office/drawing/2014/main" id="{CAA2DC47-C07C-8841-8398-880188265DC9}"/>
              </a:ext>
            </a:extLst>
          </p:cNvPr>
          <p:cNvSpPr txBox="1"/>
          <p:nvPr userDrawn="1"/>
        </p:nvSpPr>
        <p:spPr>
          <a:xfrm>
            <a:off x="1932225" y="6040550"/>
            <a:ext cx="3074774" cy="502469"/>
          </a:xfrm>
          <a:prstGeom prst="rect">
            <a:avLst/>
          </a:prstGeom>
        </p:spPr>
        <p:txBody>
          <a:bodyPr vert="horz" wrap="square" lIns="0" tIns="2310" rIns="0" bIns="0" rtlCol="0">
            <a:noAutofit/>
          </a:bodyPr>
          <a:lstStyle/>
          <a:p>
            <a:pPr marL="7701" marR="3081" indent="33886" algn="l">
              <a:lnSpc>
                <a:spcPts val="958"/>
              </a:lnSpc>
              <a:spcBef>
                <a:spcPts val="18"/>
              </a:spcBef>
            </a:pPr>
            <a:r>
              <a:rPr lang="en-US" sz="788" b="0" i="0" spc="-6">
                <a:solidFill>
                  <a:srgbClr val="000000"/>
                </a:solidFill>
                <a:latin typeface="Roboto Condensed Light" panose="02000000000000000000" pitchFamily="2" charset="0"/>
                <a:ea typeface="Roboto Condensed Light" panose="02000000000000000000" pitchFamily="2" charset="0"/>
                <a:cs typeface="Arial"/>
              </a:rPr>
              <a:t>McLean &amp; Company is a research and advisory firm that provides practical solutions to human resources challenges with executable research, tools, and advice that will have a clear and measurable impact on your business.</a:t>
            </a:r>
            <a:endParaRPr sz="788" b="0" i="0">
              <a:solidFill>
                <a:srgbClr val="000000"/>
              </a:solidFill>
              <a:latin typeface="Roboto Condensed Light" panose="02000000000000000000" pitchFamily="2" charset="0"/>
              <a:ea typeface="Roboto Condensed Light" panose="02000000000000000000" pitchFamily="2" charset="0"/>
              <a:cs typeface="Arial"/>
            </a:endParaRPr>
          </a:p>
          <a:p>
            <a:pPr marR="3851" algn="l">
              <a:lnSpc>
                <a:spcPts val="931"/>
              </a:lnSpc>
            </a:pPr>
            <a:r>
              <a:rPr sz="788" b="0" i="0" spc="6">
                <a:solidFill>
                  <a:srgbClr val="000000"/>
                </a:solidFill>
                <a:latin typeface="Roboto Condensed Light" panose="02000000000000000000" pitchFamily="2" charset="0"/>
                <a:ea typeface="Roboto Condensed Light" panose="02000000000000000000" pitchFamily="2" charset="0"/>
                <a:cs typeface="Arial"/>
              </a:rPr>
              <a:t>© </a:t>
            </a:r>
            <a:r>
              <a:rPr sz="788" b="0" i="0" spc="3">
                <a:solidFill>
                  <a:srgbClr val="000000"/>
                </a:solidFill>
                <a:latin typeface="Roboto Condensed Light" panose="02000000000000000000" pitchFamily="2" charset="0"/>
                <a:ea typeface="Roboto Condensed Light" panose="02000000000000000000" pitchFamily="2" charset="0"/>
                <a:cs typeface="Arial"/>
              </a:rPr>
              <a:t>1997-20</a:t>
            </a:r>
            <a:r>
              <a:rPr lang="en-US" sz="788" b="0" i="0" spc="3">
                <a:solidFill>
                  <a:srgbClr val="000000"/>
                </a:solidFill>
                <a:latin typeface="Roboto Condensed Light" panose="02000000000000000000" pitchFamily="2" charset="0"/>
                <a:ea typeface="Roboto Condensed Light" panose="02000000000000000000" pitchFamily="2" charset="0"/>
                <a:cs typeface="Arial"/>
              </a:rPr>
              <a:t>20 McLean &amp; Company is a division of</a:t>
            </a:r>
            <a:r>
              <a:rPr sz="788" b="0" i="0" spc="3">
                <a:solidFill>
                  <a:srgbClr val="000000"/>
                </a:solidFill>
                <a:latin typeface="Roboto Condensed Light" panose="02000000000000000000" pitchFamily="2" charset="0"/>
                <a:ea typeface="Roboto Condensed Light" panose="02000000000000000000" pitchFamily="2" charset="0"/>
                <a:cs typeface="Arial"/>
              </a:rPr>
              <a:t> </a:t>
            </a:r>
            <a:r>
              <a:rPr sz="788" b="0" i="0" spc="-6">
                <a:solidFill>
                  <a:srgbClr val="000000"/>
                </a:solidFill>
                <a:latin typeface="Roboto Condensed Light" panose="02000000000000000000" pitchFamily="2" charset="0"/>
                <a:ea typeface="Roboto Condensed Light" panose="02000000000000000000" pitchFamily="2" charset="0"/>
                <a:cs typeface="Arial"/>
              </a:rPr>
              <a:t>Info-Tech </a:t>
            </a:r>
            <a:r>
              <a:rPr sz="788" b="0" i="0" spc="3">
                <a:solidFill>
                  <a:srgbClr val="000000"/>
                </a:solidFill>
                <a:latin typeface="Roboto Condensed Light" panose="02000000000000000000" pitchFamily="2" charset="0"/>
                <a:ea typeface="Roboto Condensed Light" panose="02000000000000000000" pitchFamily="2" charset="0"/>
                <a:cs typeface="Arial"/>
              </a:rPr>
              <a:t>Research </a:t>
            </a:r>
            <a:r>
              <a:rPr sz="788" b="0" i="0" spc="6">
                <a:solidFill>
                  <a:srgbClr val="000000"/>
                </a:solidFill>
                <a:latin typeface="Roboto Condensed Light" panose="02000000000000000000" pitchFamily="2" charset="0"/>
                <a:ea typeface="Roboto Condensed Light" panose="02000000000000000000" pitchFamily="2" charset="0"/>
                <a:cs typeface="Arial"/>
              </a:rPr>
              <a:t>Group</a:t>
            </a:r>
            <a:r>
              <a:rPr sz="788" b="0" i="0" spc="-27">
                <a:solidFill>
                  <a:srgbClr val="000000"/>
                </a:solidFill>
                <a:latin typeface="Roboto Condensed Light" panose="02000000000000000000" pitchFamily="2" charset="0"/>
                <a:ea typeface="Roboto Condensed Light" panose="02000000000000000000" pitchFamily="2" charset="0"/>
                <a:cs typeface="Arial"/>
              </a:rPr>
              <a:t> </a:t>
            </a:r>
            <a:r>
              <a:rPr sz="788" b="0" i="0" spc="3">
                <a:solidFill>
                  <a:srgbClr val="000000"/>
                </a:solidFill>
                <a:latin typeface="Roboto Condensed Light" panose="02000000000000000000" pitchFamily="2" charset="0"/>
                <a:ea typeface="Roboto Condensed Light" panose="02000000000000000000" pitchFamily="2" charset="0"/>
                <a:cs typeface="Arial"/>
              </a:rPr>
              <a:t>Inc.</a:t>
            </a:r>
            <a:endParaRPr sz="788" b="0" i="0">
              <a:solidFill>
                <a:srgbClr val="000000"/>
              </a:solidFill>
              <a:latin typeface="Roboto Condensed Light" panose="02000000000000000000" pitchFamily="2" charset="0"/>
              <a:ea typeface="Roboto Condensed Light" panose="02000000000000000000" pitchFamily="2" charset="0"/>
              <a:cs typeface="Arial"/>
            </a:endParaRPr>
          </a:p>
        </p:txBody>
      </p:sp>
      <p:pic>
        <p:nvPicPr>
          <p:cNvPr id="5" name="Picture 2" descr="McLean &amp; Company Logo">
            <a:extLst>
              <a:ext uri="{FF2B5EF4-FFF2-40B4-BE49-F238E27FC236}">
                <a16:creationId xmlns:a16="http://schemas.microsoft.com/office/drawing/2014/main" id="{2C34031E-BA4E-47FF-942E-116C376A4053}"/>
              </a:ext>
            </a:extLst>
          </p:cNvPr>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104284" y="5914772"/>
            <a:ext cx="1827941" cy="75402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BCFF5830-EA8F-4AEA-BFC2-0910087C4DB0}"/>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557822" y="6058317"/>
            <a:ext cx="2341128" cy="466933"/>
          </a:xfrm>
          <a:prstGeom prst="rect">
            <a:avLst/>
          </a:prstGeom>
        </p:spPr>
      </p:pic>
      <p:sp>
        <p:nvSpPr>
          <p:cNvPr id="8" name="object 40">
            <a:extLst>
              <a:ext uri="{FF2B5EF4-FFF2-40B4-BE49-F238E27FC236}">
                <a16:creationId xmlns:a16="http://schemas.microsoft.com/office/drawing/2014/main" id="{9BF99E7E-5240-451E-BA59-8B4D68764D2B}"/>
              </a:ext>
            </a:extLst>
          </p:cNvPr>
          <p:cNvSpPr txBox="1"/>
          <p:nvPr userDrawn="1"/>
        </p:nvSpPr>
        <p:spPr>
          <a:xfrm>
            <a:off x="6189317" y="6040550"/>
            <a:ext cx="3221785" cy="502469"/>
          </a:xfrm>
          <a:prstGeom prst="rect">
            <a:avLst/>
          </a:prstGeom>
        </p:spPr>
        <p:txBody>
          <a:bodyPr vert="horz" wrap="square" lIns="0" tIns="2310" rIns="0" bIns="0" rtlCol="0">
            <a:noAutofit/>
          </a:bodyPr>
          <a:lstStyle>
            <a:defPPr>
              <a:defRPr lang="en-US"/>
            </a:defPPr>
            <a:lvl1pPr marL="7701" marR="3081" indent="33886">
              <a:lnSpc>
                <a:spcPts val="958"/>
              </a:lnSpc>
              <a:spcBef>
                <a:spcPts val="18"/>
              </a:spcBef>
              <a:defRPr sz="788" b="0" i="0" spc="-6">
                <a:solidFill>
                  <a:srgbClr val="000000"/>
                </a:solidFill>
                <a:latin typeface="Roboto Condensed Light" panose="02000000000000000000" pitchFamily="2" charset="0"/>
                <a:ea typeface="Roboto Condensed Light" panose="02000000000000000000" pitchFamily="2" charset="0"/>
                <a:cs typeface="Arial"/>
              </a:defRPr>
            </a:lvl1pPr>
          </a:lstStyle>
          <a:p>
            <a:pPr lvl="0" algn="r"/>
            <a:r>
              <a:t>Info-Tech Research Group Inc. is a global leader in providing IT research and advice.  Info-Tech’s products and services combine actionable insight and relevant advice with  ready-to-use tools and templates that cover the full spectrum of IT concerns.</a:t>
            </a:r>
          </a:p>
          <a:p>
            <a:pPr lvl="0" algn="r"/>
            <a:r>
              <a:t>© 1997-20</a:t>
            </a:r>
            <a:r>
              <a:rPr lang="en-US"/>
              <a:t>20</a:t>
            </a:r>
            <a:r>
              <a:t> Info-Tech Research Group Inc.</a:t>
            </a:r>
          </a:p>
        </p:txBody>
      </p:sp>
    </p:spTree>
    <p:extLst>
      <p:ext uri="{BB962C8B-B14F-4D97-AF65-F5344CB8AC3E}">
        <p14:creationId xmlns:p14="http://schemas.microsoft.com/office/powerpoint/2010/main" val="200115512"/>
      </p:ext>
    </p:extLst>
  </p:cSld>
  <p:clrMap bg1="lt1" tx1="dk1" bg2="lt2" tx2="dk2" accent1="accent1" accent2="accent2" accent3="accent3" accent4="accent4" accent5="accent5" accent6="accent6" hlink="hlink" folHlink="folHlink"/>
  <p:sldLayoutIdLst>
    <p:sldLayoutId id="2147483741" r:id="rId1"/>
  </p:sldLayoutIdLst>
  <p:hf hdr="0" ftr="0" dt="0"/>
  <p:txStyles>
    <p:titleStyle>
      <a:lvl1pPr>
        <a:defRPr>
          <a:latin typeface="+mj-lt"/>
          <a:ea typeface="+mj-ea"/>
          <a:cs typeface="+mj-cs"/>
        </a:defRPr>
      </a:lvl1pPr>
    </p:titleStyle>
    <p:bodyStyle>
      <a:lvl1pPr marL="0">
        <a:defRPr>
          <a:latin typeface="+mn-lt"/>
          <a:ea typeface="+mn-ea"/>
          <a:cs typeface="+mn-cs"/>
        </a:defRPr>
      </a:lvl1pPr>
      <a:lvl2pPr marL="277246">
        <a:defRPr>
          <a:latin typeface="+mn-lt"/>
          <a:ea typeface="+mn-ea"/>
          <a:cs typeface="+mn-cs"/>
        </a:defRPr>
      </a:lvl2pPr>
      <a:lvl3pPr marL="554492">
        <a:defRPr>
          <a:latin typeface="+mn-lt"/>
          <a:ea typeface="+mn-ea"/>
          <a:cs typeface="+mn-cs"/>
        </a:defRPr>
      </a:lvl3pPr>
      <a:lvl4pPr marL="831738">
        <a:defRPr>
          <a:latin typeface="+mn-lt"/>
          <a:ea typeface="+mn-ea"/>
          <a:cs typeface="+mn-cs"/>
        </a:defRPr>
      </a:lvl4pPr>
      <a:lvl5pPr marL="1108984">
        <a:defRPr>
          <a:latin typeface="+mn-lt"/>
          <a:ea typeface="+mn-ea"/>
          <a:cs typeface="+mn-cs"/>
        </a:defRPr>
      </a:lvl5pPr>
      <a:lvl6pPr marL="1386230">
        <a:defRPr>
          <a:latin typeface="+mn-lt"/>
          <a:ea typeface="+mn-ea"/>
          <a:cs typeface="+mn-cs"/>
        </a:defRPr>
      </a:lvl6pPr>
      <a:lvl7pPr marL="1663476">
        <a:defRPr>
          <a:latin typeface="+mn-lt"/>
          <a:ea typeface="+mn-ea"/>
          <a:cs typeface="+mn-cs"/>
        </a:defRPr>
      </a:lvl7pPr>
      <a:lvl8pPr marL="1940723">
        <a:defRPr>
          <a:latin typeface="+mn-lt"/>
          <a:ea typeface="+mn-ea"/>
          <a:cs typeface="+mn-cs"/>
        </a:defRPr>
      </a:lvl8pPr>
      <a:lvl9pPr marL="2217969">
        <a:defRPr>
          <a:latin typeface="+mn-lt"/>
          <a:ea typeface="+mn-ea"/>
          <a:cs typeface="+mn-cs"/>
        </a:defRPr>
      </a:lvl9pPr>
    </p:bodyStyle>
    <p:otherStyle>
      <a:lvl1pPr marL="0">
        <a:defRPr>
          <a:latin typeface="+mn-lt"/>
          <a:ea typeface="+mn-ea"/>
          <a:cs typeface="+mn-cs"/>
        </a:defRPr>
      </a:lvl1pPr>
      <a:lvl2pPr marL="277246">
        <a:defRPr>
          <a:latin typeface="+mn-lt"/>
          <a:ea typeface="+mn-ea"/>
          <a:cs typeface="+mn-cs"/>
        </a:defRPr>
      </a:lvl2pPr>
      <a:lvl3pPr marL="554492">
        <a:defRPr>
          <a:latin typeface="+mn-lt"/>
          <a:ea typeface="+mn-ea"/>
          <a:cs typeface="+mn-cs"/>
        </a:defRPr>
      </a:lvl3pPr>
      <a:lvl4pPr marL="831738">
        <a:defRPr>
          <a:latin typeface="+mn-lt"/>
          <a:ea typeface="+mn-ea"/>
          <a:cs typeface="+mn-cs"/>
        </a:defRPr>
      </a:lvl4pPr>
      <a:lvl5pPr marL="1108984">
        <a:defRPr>
          <a:latin typeface="+mn-lt"/>
          <a:ea typeface="+mn-ea"/>
          <a:cs typeface="+mn-cs"/>
        </a:defRPr>
      </a:lvl5pPr>
      <a:lvl6pPr marL="1386230">
        <a:defRPr>
          <a:latin typeface="+mn-lt"/>
          <a:ea typeface="+mn-ea"/>
          <a:cs typeface="+mn-cs"/>
        </a:defRPr>
      </a:lvl6pPr>
      <a:lvl7pPr marL="1663476">
        <a:defRPr>
          <a:latin typeface="+mn-lt"/>
          <a:ea typeface="+mn-ea"/>
          <a:cs typeface="+mn-cs"/>
        </a:defRPr>
      </a:lvl7pPr>
      <a:lvl8pPr marL="1940723">
        <a:defRPr>
          <a:latin typeface="+mn-lt"/>
          <a:ea typeface="+mn-ea"/>
          <a:cs typeface="+mn-cs"/>
        </a:defRPr>
      </a:lvl8pPr>
      <a:lvl9pPr marL="2217969">
        <a:defRPr>
          <a:latin typeface="+mn-lt"/>
          <a:ea typeface="+mn-ea"/>
          <a:cs typeface="+mn-cs"/>
        </a:defRPr>
      </a:lvl9pPr>
    </p:otherStyle>
  </p:txStyles>
  <p:extLst>
    <p:ext uri="{27BBF7A9-308A-43DC-89C8-2F10F3537804}">
      <p15:sldGuideLst xmlns:p15="http://schemas.microsoft.com/office/powerpoint/2012/main">
        <p15:guide id="1" orient="horz" pos="4110">
          <p15:clr>
            <a:srgbClr val="F26B43"/>
          </p15:clr>
        </p15:guide>
        <p15:guide id="2" pos="3840">
          <p15:clr>
            <a:srgbClr val="F26B43"/>
          </p15:clr>
        </p15:guide>
        <p15:guide id="3" orient="horz" pos="3816">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Title Placeholder 1">
            <a:extLst>
              <a:ext uri="{FF2B5EF4-FFF2-40B4-BE49-F238E27FC236}">
                <a16:creationId xmlns:a16="http://schemas.microsoft.com/office/drawing/2014/main" id="{9D2D98CA-E486-8443-9BF6-95C9C1E815D5}"/>
              </a:ext>
            </a:extLst>
          </p:cNvPr>
          <p:cNvSpPr>
            <a:spLocks noGrp="1"/>
          </p:cNvSpPr>
          <p:nvPr>
            <p:ph type="title"/>
          </p:nvPr>
        </p:nvSpPr>
        <p:spPr>
          <a:xfrm>
            <a:off x="354106" y="530021"/>
            <a:ext cx="10911992" cy="1130188"/>
          </a:xfrm>
          <a:prstGeom prst="rect">
            <a:avLst/>
          </a:prstGeom>
        </p:spPr>
        <p:txBody>
          <a:bodyPr vert="horz" lIns="0" tIns="0" rIns="0" bIns="0" rtlCol="0" anchor="t" anchorCtr="0">
            <a:noAutofit/>
          </a:bodyPr>
          <a:lstStyle/>
          <a:p>
            <a:r>
              <a:rPr lang="en-US"/>
              <a:t>Click to edit Master title style</a:t>
            </a:r>
          </a:p>
        </p:txBody>
      </p:sp>
      <p:sp>
        <p:nvSpPr>
          <p:cNvPr id="6" name="TextBox 5">
            <a:extLst>
              <a:ext uri="{FF2B5EF4-FFF2-40B4-BE49-F238E27FC236}">
                <a16:creationId xmlns:a16="http://schemas.microsoft.com/office/drawing/2014/main" id="{D157BAA2-9957-9B4B-9ED3-4CE35C755129}"/>
              </a:ext>
            </a:extLst>
          </p:cNvPr>
          <p:cNvSpPr txBox="1"/>
          <p:nvPr userDrawn="1"/>
        </p:nvSpPr>
        <p:spPr>
          <a:xfrm>
            <a:off x="9187132" y="6441439"/>
            <a:ext cx="2710228" cy="183647"/>
          </a:xfrm>
          <a:prstGeom prst="rect">
            <a:avLst/>
          </a:prstGeom>
        </p:spPr>
        <p:txBody>
          <a:bodyPr wrap="square" lIns="0" tIns="0" rIns="0" bIns="0" numCol="1" spcCol="360000" rtlCol="0">
            <a:noAutofit/>
          </a:bodyPr>
          <a:lstStyle/>
          <a:p>
            <a:pPr marL="0" marR="0" lvl="0" indent="0" algn="r" defTabSz="554492" rtl="0" eaLnBrk="1" fontAlgn="auto" latinLnBrk="0" hangingPunct="1">
              <a:lnSpc>
                <a:spcPct val="110000"/>
              </a:lnSpc>
              <a:spcBef>
                <a:spcPts val="0"/>
              </a:spcBef>
              <a:spcAft>
                <a:spcPts val="0"/>
              </a:spcAft>
              <a:buClrTx/>
              <a:buSzTx/>
              <a:buFontTx/>
              <a:buNone/>
              <a:tabLst/>
              <a:defRPr/>
            </a:pPr>
            <a:r>
              <a:rPr lang="en-CA" sz="800" b="0" i="0">
                <a:latin typeface="Exo" panose="02000503000000000000" pitchFamily="2" charset="77"/>
              </a:rPr>
              <a:t>McLean &amp; Company   |    Info-Tech Research Group  |   </a:t>
            </a:r>
            <a:fld id="{81D60167-4931-47E6-BA6A-407CBD079E47}" type="slidenum">
              <a:rPr sz="800" b="0" i="0" smtClean="0">
                <a:latin typeface="Exo" panose="02000503000000000000" pitchFamily="2" charset="77"/>
                <a:cs typeface="Arial" panose="020B0604020202020204" pitchFamily="34" charset="0"/>
              </a:rPr>
              <a:pPr marL="0" marR="0" lvl="0" indent="0" algn="r" defTabSz="554492" rtl="0" eaLnBrk="1" fontAlgn="auto" latinLnBrk="0" hangingPunct="1">
                <a:lnSpc>
                  <a:spcPct val="110000"/>
                </a:lnSpc>
                <a:spcBef>
                  <a:spcPts val="0"/>
                </a:spcBef>
                <a:spcAft>
                  <a:spcPts val="0"/>
                </a:spcAft>
                <a:buClrTx/>
                <a:buSzTx/>
                <a:buFontTx/>
                <a:buNone/>
                <a:tabLst/>
                <a:defRPr/>
              </a:pPr>
              <a:t>‹#›</a:t>
            </a:fld>
            <a:endParaRPr lang="en-US" sz="800" b="0" i="0">
              <a:latin typeface="Exo" panose="02000503000000000000" pitchFamily="2" charset="77"/>
              <a:cs typeface="Arial" panose="020B0604020202020204" pitchFamily="34" charset="0"/>
            </a:endParaRPr>
          </a:p>
        </p:txBody>
      </p:sp>
    </p:spTree>
    <p:extLst>
      <p:ext uri="{BB962C8B-B14F-4D97-AF65-F5344CB8AC3E}">
        <p14:creationId xmlns:p14="http://schemas.microsoft.com/office/powerpoint/2010/main" val="3961882258"/>
      </p:ext>
    </p:extLst>
  </p:cSld>
  <p:clrMap bg1="lt1" tx1="dk1" bg2="lt2" tx2="dk2" accent1="accent1" accent2="accent2" accent3="accent3" accent4="accent4" accent5="accent5" accent6="accent6" hlink="hlink" folHlink="folHlink"/>
  <p:sldLayoutIdLst>
    <p:sldLayoutId id="2147483753" r:id="rId1"/>
    <p:sldLayoutId id="2147483757" r:id="rId2"/>
  </p:sldLayoutIdLst>
  <p:hf hdr="0" ftr="0" dt="0"/>
  <p:txStyles>
    <p:titleStyle>
      <a:lvl1pPr algn="l" defTabSz="914400" rtl="0" eaLnBrk="1" latinLnBrk="0" hangingPunct="1">
        <a:lnSpc>
          <a:spcPts val="4000"/>
        </a:lnSpc>
        <a:spcBef>
          <a:spcPct val="0"/>
        </a:spcBef>
        <a:buNone/>
        <a:defRPr sz="3200" b="0" i="0" kern="1200">
          <a:solidFill>
            <a:srgbClr val="717171"/>
          </a:solidFill>
          <a:latin typeface="Montserrat SemiBold" pitchFamily="2" charset="77"/>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296">
          <p15:clr>
            <a:srgbClr val="F26B43"/>
          </p15:clr>
        </p15:guide>
        <p15:guide id="2" pos="3818">
          <p15:clr>
            <a:srgbClr val="F26B43"/>
          </p15:clr>
        </p15:guide>
        <p15:guide id="3" pos="3909">
          <p15:clr>
            <a:srgbClr val="F26B43"/>
          </p15:clr>
        </p15:guide>
        <p15:guide id="4" pos="4430">
          <p15:clr>
            <a:srgbClr val="F26B43"/>
          </p15:clr>
        </p15:guide>
        <p15:guide id="5" pos="3205">
          <p15:clr>
            <a:srgbClr val="F26B43"/>
          </p15:clr>
        </p15:guide>
        <p15:guide id="6" pos="2684">
          <p15:clr>
            <a:srgbClr val="F26B43"/>
          </p15:clr>
        </p15:guide>
        <p15:guide id="7" pos="2593">
          <p15:clr>
            <a:srgbClr val="F26B43"/>
          </p15:clr>
        </p15:guide>
        <p15:guide id="8" pos="2071">
          <p15:clr>
            <a:srgbClr val="F26B43"/>
          </p15:clr>
        </p15:guide>
        <p15:guide id="9" pos="4521">
          <p15:clr>
            <a:srgbClr val="F26B43"/>
          </p15:clr>
        </p15:guide>
        <p15:guide id="10" pos="5043">
          <p15:clr>
            <a:srgbClr val="F26B43"/>
          </p15:clr>
        </p15:guide>
        <p15:guide id="11" pos="5133">
          <p15:clr>
            <a:srgbClr val="F26B43"/>
          </p15:clr>
        </p15:guide>
        <p15:guide id="12" pos="5655">
          <p15:clr>
            <a:srgbClr val="F26B43"/>
          </p15:clr>
        </p15:guide>
        <p15:guide id="13" pos="5746">
          <p15:clr>
            <a:srgbClr val="F26B43"/>
          </p15:clr>
        </p15:guide>
        <p15:guide id="14" pos="6267">
          <p15:clr>
            <a:srgbClr val="F26B43"/>
          </p15:clr>
        </p15:guide>
        <p15:guide id="15" pos="6358">
          <p15:clr>
            <a:srgbClr val="F26B43"/>
          </p15:clr>
        </p15:guide>
        <p15:guide id="16" pos="6880">
          <p15:clr>
            <a:srgbClr val="F26B43"/>
          </p15:clr>
        </p15:guide>
        <p15:guide id="17" pos="6970">
          <p15:clr>
            <a:srgbClr val="F26B43"/>
          </p15:clr>
        </p15:guide>
        <p15:guide id="18" pos="7492">
          <p15:clr>
            <a:srgbClr val="F26B43"/>
          </p15:clr>
        </p15:guide>
        <p15:guide id="19" pos="1981">
          <p15:clr>
            <a:srgbClr val="F26B43"/>
          </p15:clr>
        </p15:guide>
        <p15:guide id="20" pos="1459">
          <p15:clr>
            <a:srgbClr val="F26B43"/>
          </p15:clr>
        </p15:guide>
        <p15:guide id="21" pos="1368">
          <p15:clr>
            <a:srgbClr val="F26B43"/>
          </p15:clr>
        </p15:guide>
        <p15:guide id="22" pos="847">
          <p15:clr>
            <a:srgbClr val="F26B43"/>
          </p15:clr>
        </p15:guide>
        <p15:guide id="23" pos="756">
          <p15:clr>
            <a:srgbClr val="F26B43"/>
          </p15:clr>
        </p15:guide>
        <p15:guide id="24" pos="234">
          <p15:clr>
            <a:srgbClr val="F26B43"/>
          </p15:clr>
        </p15:guide>
        <p15:guide id="25" orient="horz" pos="572">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8876514"/>
      </p:ext>
    </p:extLst>
  </p:cSld>
  <p:clrMap bg1="lt1" tx1="dk1" bg2="lt2" tx2="dk2" accent1="accent1" accent2="accent2" accent3="accent3" accent4="accent4" accent5="accent5" accent6="accent6" hlink="hlink" folHlink="folHlink"/>
  <p:sldLayoutIdLst>
    <p:sldLayoutId id="2147483768" r:id="rId1"/>
  </p:sldLayoutIdLst>
  <p:hf hdr="0" ftr="0" dt="0"/>
  <p:txStyles>
    <p:titleStyle>
      <a:lvl1pPr>
        <a:defRPr>
          <a:latin typeface="+mj-lt"/>
          <a:ea typeface="+mj-ea"/>
          <a:cs typeface="+mj-cs"/>
        </a:defRPr>
      </a:lvl1pPr>
    </p:titleStyle>
    <p:bodyStyle>
      <a:lvl1pPr marL="0">
        <a:defRPr>
          <a:latin typeface="+mn-lt"/>
          <a:ea typeface="+mn-ea"/>
          <a:cs typeface="+mn-cs"/>
        </a:defRPr>
      </a:lvl1pPr>
      <a:lvl2pPr marL="277246">
        <a:defRPr>
          <a:latin typeface="+mn-lt"/>
          <a:ea typeface="+mn-ea"/>
          <a:cs typeface="+mn-cs"/>
        </a:defRPr>
      </a:lvl2pPr>
      <a:lvl3pPr marL="554492">
        <a:defRPr>
          <a:latin typeface="+mn-lt"/>
          <a:ea typeface="+mn-ea"/>
          <a:cs typeface="+mn-cs"/>
        </a:defRPr>
      </a:lvl3pPr>
      <a:lvl4pPr marL="831738">
        <a:defRPr>
          <a:latin typeface="+mn-lt"/>
          <a:ea typeface="+mn-ea"/>
          <a:cs typeface="+mn-cs"/>
        </a:defRPr>
      </a:lvl4pPr>
      <a:lvl5pPr marL="1108984">
        <a:defRPr>
          <a:latin typeface="+mn-lt"/>
          <a:ea typeface="+mn-ea"/>
          <a:cs typeface="+mn-cs"/>
        </a:defRPr>
      </a:lvl5pPr>
      <a:lvl6pPr marL="1386230">
        <a:defRPr>
          <a:latin typeface="+mn-lt"/>
          <a:ea typeface="+mn-ea"/>
          <a:cs typeface="+mn-cs"/>
        </a:defRPr>
      </a:lvl6pPr>
      <a:lvl7pPr marL="1663476">
        <a:defRPr>
          <a:latin typeface="+mn-lt"/>
          <a:ea typeface="+mn-ea"/>
          <a:cs typeface="+mn-cs"/>
        </a:defRPr>
      </a:lvl7pPr>
      <a:lvl8pPr marL="1940723">
        <a:defRPr>
          <a:latin typeface="+mn-lt"/>
          <a:ea typeface="+mn-ea"/>
          <a:cs typeface="+mn-cs"/>
        </a:defRPr>
      </a:lvl8pPr>
      <a:lvl9pPr marL="2217969">
        <a:defRPr>
          <a:latin typeface="+mn-lt"/>
          <a:ea typeface="+mn-ea"/>
          <a:cs typeface="+mn-cs"/>
        </a:defRPr>
      </a:lvl9pPr>
    </p:bodyStyle>
    <p:otherStyle>
      <a:lvl1pPr marL="0">
        <a:defRPr>
          <a:latin typeface="+mn-lt"/>
          <a:ea typeface="+mn-ea"/>
          <a:cs typeface="+mn-cs"/>
        </a:defRPr>
      </a:lvl1pPr>
      <a:lvl2pPr marL="277246">
        <a:defRPr>
          <a:latin typeface="+mn-lt"/>
          <a:ea typeface="+mn-ea"/>
          <a:cs typeface="+mn-cs"/>
        </a:defRPr>
      </a:lvl2pPr>
      <a:lvl3pPr marL="554492">
        <a:defRPr>
          <a:latin typeface="+mn-lt"/>
          <a:ea typeface="+mn-ea"/>
          <a:cs typeface="+mn-cs"/>
        </a:defRPr>
      </a:lvl3pPr>
      <a:lvl4pPr marL="831738">
        <a:defRPr>
          <a:latin typeface="+mn-lt"/>
          <a:ea typeface="+mn-ea"/>
          <a:cs typeface="+mn-cs"/>
        </a:defRPr>
      </a:lvl4pPr>
      <a:lvl5pPr marL="1108984">
        <a:defRPr>
          <a:latin typeface="+mn-lt"/>
          <a:ea typeface="+mn-ea"/>
          <a:cs typeface="+mn-cs"/>
        </a:defRPr>
      </a:lvl5pPr>
      <a:lvl6pPr marL="1386230">
        <a:defRPr>
          <a:latin typeface="+mn-lt"/>
          <a:ea typeface="+mn-ea"/>
          <a:cs typeface="+mn-cs"/>
        </a:defRPr>
      </a:lvl6pPr>
      <a:lvl7pPr marL="1663476">
        <a:defRPr>
          <a:latin typeface="+mn-lt"/>
          <a:ea typeface="+mn-ea"/>
          <a:cs typeface="+mn-cs"/>
        </a:defRPr>
      </a:lvl7pPr>
      <a:lvl8pPr marL="1940723">
        <a:defRPr>
          <a:latin typeface="+mn-lt"/>
          <a:ea typeface="+mn-ea"/>
          <a:cs typeface="+mn-cs"/>
        </a:defRPr>
      </a:lvl8pPr>
      <a:lvl9pPr marL="2217969">
        <a:defRPr>
          <a:latin typeface="+mn-lt"/>
          <a:ea typeface="+mn-ea"/>
          <a:cs typeface="+mn-cs"/>
        </a:defRPr>
      </a:lvl9pPr>
    </p:otherStyle>
  </p:txStyles>
  <p:extLst>
    <p:ext uri="{27BBF7A9-308A-43DC-89C8-2F10F3537804}">
      <p15:sldGuideLst xmlns:p15="http://schemas.microsoft.com/office/powerpoint/2012/main">
        <p15:guide id="1" orient="horz" pos="4110">
          <p15:clr>
            <a:srgbClr val="F26B43"/>
          </p15:clr>
        </p15:guide>
        <p15:guide id="2" pos="3840">
          <p15:clr>
            <a:srgbClr val="F26B43"/>
          </p15:clr>
        </p15:guide>
        <p15:guide id="3" orient="horz" pos="3816">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0"/>
            <a:lum/>
          </a:blip>
          <a:srcRect/>
          <a:stretch>
            <a:fillRect/>
          </a:stretch>
        </a:blip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277B64D2-5803-4688-A98B-D90AE9FA4044}"/>
              </a:ext>
            </a:extLst>
          </p:cNvPr>
          <p:cNvSpPr>
            <a:spLocks noGrp="1"/>
          </p:cNvSpPr>
          <p:nvPr>
            <p:ph type="body" sz="quarter" idx="10"/>
          </p:nvPr>
        </p:nvSpPr>
        <p:spPr>
          <a:xfrm>
            <a:off x="521566" y="1906373"/>
            <a:ext cx="11468821" cy="887917"/>
          </a:xfrm>
        </p:spPr>
        <p:txBody>
          <a:bodyPr/>
          <a:lstStyle/>
          <a:p>
            <a:r>
              <a:rPr lang="en-US" dirty="0"/>
              <a:t>COVID-19 Dependent Care Policy</a:t>
            </a:r>
          </a:p>
          <a:p>
            <a:r>
              <a:rPr lang="en-US" dirty="0"/>
              <a:t>Manager Action Toolkit</a:t>
            </a:r>
            <a:endParaRPr lang="en-CA" dirty="0"/>
          </a:p>
        </p:txBody>
      </p:sp>
    </p:spTree>
    <p:extLst>
      <p:ext uri="{BB962C8B-B14F-4D97-AF65-F5344CB8AC3E}">
        <p14:creationId xmlns:p14="http://schemas.microsoft.com/office/powerpoint/2010/main" val="12280101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4CA82B1-EF6B-6442-AFD4-99B7AC11CD83}"/>
              </a:ext>
            </a:extLst>
          </p:cNvPr>
          <p:cNvSpPr>
            <a:spLocks noGrp="1"/>
          </p:cNvSpPr>
          <p:nvPr>
            <p:ph type="title"/>
          </p:nvPr>
        </p:nvSpPr>
        <p:spPr/>
        <p:txBody>
          <a:bodyPr/>
          <a:lstStyle/>
          <a:p>
            <a:pPr>
              <a:lnSpc>
                <a:spcPct val="90000"/>
              </a:lnSpc>
            </a:pPr>
            <a:r>
              <a:rPr lang="en-US" dirty="0"/>
              <a:t>Dependent care during the pandemic</a:t>
            </a:r>
            <a:endParaRPr lang="en-US" dirty="0">
              <a:solidFill>
                <a:schemeClr val="bg1">
                  <a:lumMod val="50000"/>
                </a:schemeClr>
              </a:solidFill>
            </a:endParaRPr>
          </a:p>
        </p:txBody>
      </p:sp>
      <p:sp>
        <p:nvSpPr>
          <p:cNvPr id="23" name="TextBox 22">
            <a:extLst>
              <a:ext uri="{FF2B5EF4-FFF2-40B4-BE49-F238E27FC236}">
                <a16:creationId xmlns:a16="http://schemas.microsoft.com/office/drawing/2014/main" id="{A37E5CDB-E763-8D4F-B979-45C0730610CE}"/>
              </a:ext>
            </a:extLst>
          </p:cNvPr>
          <p:cNvSpPr txBox="1"/>
          <p:nvPr/>
        </p:nvSpPr>
        <p:spPr>
          <a:xfrm>
            <a:off x="-72428" y="-923453"/>
            <a:ext cx="0" cy="0"/>
          </a:xfrm>
          <a:prstGeom prst="rect">
            <a:avLst/>
          </a:prstGeom>
        </p:spPr>
        <p:txBody>
          <a:bodyPr wrap="none" lIns="0" tIns="0" rIns="0" bIns="0" numCol="1" spcCol="360000" rtlCol="0">
            <a:noAutofit/>
          </a:bodyPr>
          <a:lstStyle/>
          <a:p>
            <a:pPr marL="0" marR="0" lvl="0" indent="0" algn="l" defTabSz="554492" rtl="0" eaLnBrk="1" fontAlgn="auto" latinLnBrk="0" hangingPunct="1">
              <a:lnSpc>
                <a:spcPct val="110000"/>
              </a:lnSpc>
              <a:spcBef>
                <a:spcPts val="0"/>
              </a:spcBef>
              <a:spcAft>
                <a:spcPts val="0"/>
              </a:spcAft>
              <a:buClrTx/>
              <a:buSzTx/>
              <a:buFontTx/>
              <a:buNone/>
              <a:tabLst/>
              <a:defRPr/>
            </a:pPr>
            <a:endParaRPr kumimoji="0" lang="en-US" sz="1400" b="0" i="0" u="none" strike="noStrike" kern="1200" cap="none" spc="0" normalizeH="0" baseline="0" noProof="0" err="1">
              <a:ln>
                <a:noFill/>
              </a:ln>
              <a:solidFill>
                <a:srgbClr val="000000"/>
              </a:solidFill>
              <a:effectLst/>
              <a:uLnTx/>
              <a:uFillTx/>
              <a:latin typeface="Roboto Condensed Light" panose="02000000000000000000" pitchFamily="2" charset="0"/>
              <a:ea typeface="Roboto Condensed Light" panose="02000000000000000000" pitchFamily="2" charset="0"/>
              <a:cs typeface="+mn-cs"/>
            </a:endParaRPr>
          </a:p>
        </p:txBody>
      </p:sp>
      <p:sp>
        <p:nvSpPr>
          <p:cNvPr id="40" name="TextBox 39">
            <a:extLst>
              <a:ext uri="{FF2B5EF4-FFF2-40B4-BE49-F238E27FC236}">
                <a16:creationId xmlns:a16="http://schemas.microsoft.com/office/drawing/2014/main" id="{F6F8F2C3-AB51-0445-B65F-272ADAEDC200}"/>
              </a:ext>
            </a:extLst>
          </p:cNvPr>
          <p:cNvSpPr txBox="1"/>
          <p:nvPr/>
        </p:nvSpPr>
        <p:spPr>
          <a:xfrm>
            <a:off x="6221691" y="6447934"/>
            <a:ext cx="0" cy="0"/>
          </a:xfrm>
          <a:prstGeom prst="rect">
            <a:avLst/>
          </a:prstGeom>
        </p:spPr>
        <p:txBody>
          <a:bodyPr wrap="none" lIns="0" tIns="0" rIns="0" bIns="0" numCol="1" spcCol="360000" rtlCol="0">
            <a:noAutofit/>
          </a:bodyPr>
          <a:lstStyle/>
          <a:p>
            <a:pPr marL="0" marR="0" lvl="0" indent="0" algn="l" defTabSz="554492" rtl="0" eaLnBrk="1" fontAlgn="auto" latinLnBrk="0" hangingPunct="1">
              <a:lnSpc>
                <a:spcPct val="110000"/>
              </a:lnSpc>
              <a:spcBef>
                <a:spcPts val="0"/>
              </a:spcBef>
              <a:spcAft>
                <a:spcPts val="0"/>
              </a:spcAft>
              <a:buClrTx/>
              <a:buSzTx/>
              <a:buFontTx/>
              <a:buNone/>
              <a:tabLst/>
              <a:defRPr/>
            </a:pPr>
            <a:endParaRPr kumimoji="0" lang="en-US" sz="1400" b="0" i="0" u="none" strike="noStrike" kern="1200" cap="none" spc="0" normalizeH="0" baseline="0" noProof="0" err="1">
              <a:ln>
                <a:noFill/>
              </a:ln>
              <a:solidFill>
                <a:srgbClr val="000000"/>
              </a:solidFill>
              <a:effectLst/>
              <a:uLnTx/>
              <a:uFillTx/>
              <a:latin typeface="Roboto Condensed Light" panose="02000000000000000000" pitchFamily="2" charset="0"/>
              <a:ea typeface="Roboto Condensed Light" panose="02000000000000000000" pitchFamily="2" charset="0"/>
              <a:cs typeface="+mn-cs"/>
            </a:endParaRPr>
          </a:p>
        </p:txBody>
      </p:sp>
      <p:sp>
        <p:nvSpPr>
          <p:cNvPr id="63" name="TextBox 62">
            <a:extLst>
              <a:ext uri="{FF2B5EF4-FFF2-40B4-BE49-F238E27FC236}">
                <a16:creationId xmlns:a16="http://schemas.microsoft.com/office/drawing/2014/main" id="{D4CBFED0-3E95-5046-B80B-C9F969C401DA}"/>
              </a:ext>
            </a:extLst>
          </p:cNvPr>
          <p:cNvSpPr txBox="1"/>
          <p:nvPr/>
        </p:nvSpPr>
        <p:spPr>
          <a:xfrm>
            <a:off x="56561" y="-94268"/>
            <a:ext cx="0" cy="0"/>
          </a:xfrm>
          <a:prstGeom prst="rect">
            <a:avLst/>
          </a:prstGeom>
        </p:spPr>
        <p:txBody>
          <a:bodyPr wrap="none" lIns="0" tIns="0" rIns="0" bIns="0" numCol="1" spcCol="360000" rtlCol="0">
            <a:noAutofit/>
          </a:bodyPr>
          <a:lstStyle/>
          <a:p>
            <a:pPr marL="0" marR="0" lvl="0" indent="0" algn="l" defTabSz="554492" rtl="0" eaLnBrk="1" fontAlgn="auto" latinLnBrk="0" hangingPunct="1">
              <a:lnSpc>
                <a:spcPct val="110000"/>
              </a:lnSpc>
              <a:spcBef>
                <a:spcPts val="0"/>
              </a:spcBef>
              <a:spcAft>
                <a:spcPts val="0"/>
              </a:spcAft>
              <a:buClrTx/>
              <a:buSzTx/>
              <a:buFontTx/>
              <a:buNone/>
              <a:tabLst/>
              <a:defRPr/>
            </a:pPr>
            <a:endParaRPr kumimoji="0" lang="en-US" sz="1400" b="0" i="0" u="none" strike="noStrike" kern="1200" cap="none" spc="0" normalizeH="0" baseline="0" noProof="0" err="1">
              <a:ln>
                <a:noFill/>
              </a:ln>
              <a:solidFill>
                <a:srgbClr val="000000"/>
              </a:solidFill>
              <a:effectLst/>
              <a:uLnTx/>
              <a:uFillTx/>
              <a:latin typeface="Roboto Condensed Light" panose="02000000000000000000" pitchFamily="2" charset="0"/>
              <a:ea typeface="Roboto Condensed Light" panose="02000000000000000000" pitchFamily="2" charset="0"/>
              <a:cs typeface="+mn-cs"/>
            </a:endParaRPr>
          </a:p>
        </p:txBody>
      </p:sp>
      <p:sp>
        <p:nvSpPr>
          <p:cNvPr id="18" name="TextBox 17">
            <a:extLst>
              <a:ext uri="{FF2B5EF4-FFF2-40B4-BE49-F238E27FC236}">
                <a16:creationId xmlns:a16="http://schemas.microsoft.com/office/drawing/2014/main" id="{3BF3458E-50B7-446E-A61D-1F4BFDD0D382}"/>
              </a:ext>
            </a:extLst>
          </p:cNvPr>
          <p:cNvSpPr txBox="1"/>
          <p:nvPr/>
        </p:nvSpPr>
        <p:spPr>
          <a:xfrm>
            <a:off x="8936426" y="7062966"/>
            <a:ext cx="0" cy="0"/>
          </a:xfrm>
          <a:prstGeom prst="rect">
            <a:avLst/>
          </a:prstGeom>
        </p:spPr>
        <p:txBody>
          <a:bodyPr wrap="none" lIns="0" tIns="0" rIns="0" bIns="0" numCol="1" spcCol="360000" rtlCol="0">
            <a:noAutofit/>
          </a:bodyPr>
          <a:lstStyle/>
          <a:p>
            <a:pPr marL="0" marR="0" lvl="0" indent="0" algn="l" defTabSz="554492" rtl="0" eaLnBrk="1" fontAlgn="auto" latinLnBrk="0" hangingPunct="1">
              <a:lnSpc>
                <a:spcPct val="110000"/>
              </a:lnSpc>
              <a:spcBef>
                <a:spcPts val="0"/>
              </a:spcBef>
              <a:spcAft>
                <a:spcPts val="0"/>
              </a:spcAft>
              <a:buClrTx/>
              <a:buSzTx/>
              <a:buFontTx/>
              <a:buNone/>
              <a:tabLst/>
              <a:defRPr/>
            </a:pPr>
            <a:endParaRPr kumimoji="0" lang="en-US" sz="1400" b="0" i="0" u="none" strike="noStrike" kern="1200" cap="none" spc="0" normalizeH="0" baseline="0" noProof="0" err="1">
              <a:ln>
                <a:noFill/>
              </a:ln>
              <a:solidFill>
                <a:srgbClr val="000000"/>
              </a:solidFill>
              <a:effectLst/>
              <a:uLnTx/>
              <a:uFillTx/>
              <a:latin typeface="Roboto Condensed Light" panose="02000000000000000000" pitchFamily="2" charset="0"/>
              <a:ea typeface="Roboto Condensed Light" panose="02000000000000000000" pitchFamily="2" charset="0"/>
              <a:cs typeface="+mn-cs"/>
            </a:endParaRPr>
          </a:p>
        </p:txBody>
      </p:sp>
      <p:sp>
        <p:nvSpPr>
          <p:cNvPr id="22" name="Text Placeholder 34">
            <a:extLst>
              <a:ext uri="{FF2B5EF4-FFF2-40B4-BE49-F238E27FC236}">
                <a16:creationId xmlns:a16="http://schemas.microsoft.com/office/drawing/2014/main" id="{846ECD21-D64F-4468-80EA-F9C5D4288E3C}"/>
              </a:ext>
            </a:extLst>
          </p:cNvPr>
          <p:cNvSpPr txBox="1">
            <a:spLocks/>
          </p:cNvSpPr>
          <p:nvPr/>
        </p:nvSpPr>
        <p:spPr>
          <a:xfrm>
            <a:off x="9034081" y="730356"/>
            <a:ext cx="2743200" cy="5397288"/>
          </a:xfrm>
          <a:prstGeom prst="rect">
            <a:avLst/>
          </a:prstGeom>
        </p:spPr>
        <p:txBody>
          <a:bodyPr lIns="0" tIns="0" rIns="0" bIns="0" numCol="1" spcCol="360000">
            <a:noAutofit/>
          </a:bodyPr>
          <a:lstStyle>
            <a:lvl1pPr marL="0" indent="0" algn="l" defTabSz="914400" rtl="0" eaLnBrk="1" latinLnBrk="0" hangingPunct="1">
              <a:lnSpc>
                <a:spcPct val="110000"/>
              </a:lnSpc>
              <a:spcBef>
                <a:spcPts val="1000"/>
              </a:spcBef>
              <a:buFont typeface="Arial" panose="020B0604020202020204" pitchFamily="34" charset="0"/>
              <a:buNone/>
              <a:defRPr sz="1200" b="0" i="0" kern="1200">
                <a:solidFill>
                  <a:schemeClr val="bg1"/>
                </a:solidFill>
                <a:latin typeface="Roboto Condensed Light" panose="02000000000000000000" pitchFamily="2" charset="0"/>
                <a:ea typeface="+mn-ea"/>
                <a:cs typeface="Arial Narrow" panose="020B0604020202020204" pitchFamily="34" charset="0"/>
              </a:defRPr>
            </a:lvl1pPr>
            <a:lvl2pPr marL="457200" indent="0" algn="l" defTabSz="914400" rtl="0" eaLnBrk="1" latinLnBrk="0" hangingPunct="1">
              <a:lnSpc>
                <a:spcPts val="1700"/>
              </a:lnSpc>
              <a:spcBef>
                <a:spcPts val="500"/>
              </a:spcBef>
              <a:buFont typeface="Arial" panose="020B0604020202020204" pitchFamily="34" charset="0"/>
              <a:buNone/>
              <a:defRPr sz="1400" kern="1200">
                <a:solidFill>
                  <a:srgbClr val="4B4B4B"/>
                </a:solidFill>
                <a:latin typeface="Arial" panose="020B0604020202020204" pitchFamily="34" charset="0"/>
                <a:ea typeface="+mn-ea"/>
                <a:cs typeface="Arial" panose="020B0604020202020204" pitchFamily="34" charset="0"/>
              </a:defRPr>
            </a:lvl2pPr>
            <a:lvl3pPr marL="914400" indent="0" algn="l" defTabSz="914400" rtl="0" eaLnBrk="1" latinLnBrk="0" hangingPunct="1">
              <a:lnSpc>
                <a:spcPts val="1700"/>
              </a:lnSpc>
              <a:spcBef>
                <a:spcPts val="500"/>
              </a:spcBef>
              <a:buFont typeface="Arial" panose="020B0604020202020204" pitchFamily="34" charset="0"/>
              <a:buNone/>
              <a:defRPr sz="1400" kern="1200">
                <a:solidFill>
                  <a:srgbClr val="4B4B4B"/>
                </a:solidFill>
                <a:latin typeface="Arial" panose="020B0604020202020204" pitchFamily="34" charset="0"/>
                <a:ea typeface="+mn-ea"/>
                <a:cs typeface="Arial" panose="020B0604020202020204" pitchFamily="34" charset="0"/>
              </a:defRPr>
            </a:lvl3pPr>
            <a:lvl4pPr marL="1371600" indent="0" algn="l" defTabSz="914400" rtl="0" eaLnBrk="1" latinLnBrk="0" hangingPunct="1">
              <a:lnSpc>
                <a:spcPts val="1700"/>
              </a:lnSpc>
              <a:spcBef>
                <a:spcPts val="500"/>
              </a:spcBef>
              <a:buFont typeface="Arial" panose="020B0604020202020204" pitchFamily="34" charset="0"/>
              <a:buNone/>
              <a:defRPr sz="1400" kern="1200">
                <a:solidFill>
                  <a:srgbClr val="4B4B4B"/>
                </a:solidFill>
                <a:latin typeface="Arial" panose="020B0604020202020204" pitchFamily="34" charset="0"/>
                <a:ea typeface="+mn-ea"/>
                <a:cs typeface="Arial" panose="020B0604020202020204" pitchFamily="34" charset="0"/>
              </a:defRPr>
            </a:lvl4pPr>
            <a:lvl5pPr marL="1828800" indent="0" algn="l" defTabSz="914400" rtl="0" eaLnBrk="1" latinLnBrk="0" hangingPunct="1">
              <a:lnSpc>
                <a:spcPts val="1700"/>
              </a:lnSpc>
              <a:spcBef>
                <a:spcPts val="500"/>
              </a:spcBef>
              <a:buFont typeface="Arial" panose="020B0604020202020204" pitchFamily="34" charset="0"/>
              <a:buNone/>
              <a:defRPr sz="1400" kern="1200">
                <a:solidFill>
                  <a:srgbClr val="4B4B4B"/>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10000"/>
              </a:lnSpc>
              <a:spcBef>
                <a:spcPts val="1000"/>
              </a:spcBef>
              <a:spcAft>
                <a:spcPts val="0"/>
              </a:spcAft>
              <a:buClrTx/>
              <a:buSzTx/>
              <a:buFont typeface="Arial" panose="020B0604020202020204" pitchFamily="34" charset="0"/>
              <a:buNone/>
              <a:tabLst/>
              <a:defRPr/>
            </a:pPr>
            <a:r>
              <a:rPr kumimoji="0" lang="en-US" sz="1400" b="1" i="0" u="none" strike="noStrike" kern="1200" cap="none" spc="0" normalizeH="0" baseline="0" noProof="0" dirty="0">
                <a:ln>
                  <a:noFill/>
                </a:ln>
                <a:solidFill>
                  <a:srgbClr val="FFFFFF"/>
                </a:solidFill>
                <a:effectLst/>
                <a:uLnTx/>
                <a:uFillTx/>
                <a:latin typeface="Roboto Condensed Light" panose="02000000000000000000" pitchFamily="2" charset="0"/>
                <a:ea typeface="+mn-ea"/>
                <a:cs typeface="Arial Narrow"/>
              </a:rPr>
              <a:t>This guide is for managers who:</a:t>
            </a:r>
          </a:p>
          <a:p>
            <a:pPr marL="342900" marR="0" lvl="0" indent="-342900" algn="l" defTabSz="914400" rtl="0" eaLnBrk="1" fontAlgn="auto" latinLnBrk="0" hangingPunct="1">
              <a:lnSpc>
                <a:spcPct val="110000"/>
              </a:lnSpc>
              <a:spcBef>
                <a:spcPts val="1000"/>
              </a:spcBef>
              <a:spcAft>
                <a:spcPts val="0"/>
              </a:spcAft>
              <a:buClrTx/>
              <a:buSzTx/>
              <a:buFont typeface="+mj-lt"/>
              <a:buAutoNum type="arabicPeriod"/>
              <a:tabLst/>
              <a:defRPr/>
            </a:pPr>
            <a:r>
              <a:rPr lang="en-US" sz="1400" dirty="0">
                <a:solidFill>
                  <a:srgbClr val="FFFFFF"/>
                </a:solidFill>
              </a:rPr>
              <a:t>Have employees that are experiencing a change in their caregiving obligations as a result of the pandemic.</a:t>
            </a:r>
          </a:p>
          <a:p>
            <a:pPr marL="342900" marR="0" lvl="0" indent="-342900" algn="l" defTabSz="914400" rtl="0" eaLnBrk="1" fontAlgn="auto" latinLnBrk="0" hangingPunct="1">
              <a:lnSpc>
                <a:spcPct val="110000"/>
              </a:lnSpc>
              <a:spcBef>
                <a:spcPts val="1000"/>
              </a:spcBef>
              <a:spcAft>
                <a:spcPts val="0"/>
              </a:spcAft>
              <a:buClrTx/>
              <a:buSzTx/>
              <a:buFont typeface="+mj-lt"/>
              <a:buAutoNum type="arabicPeriod"/>
              <a:tabLst/>
              <a:defRPr/>
            </a:pPr>
            <a:r>
              <a:rPr lang="en-US" sz="1400" dirty="0">
                <a:solidFill>
                  <a:srgbClr val="FFFFFF"/>
                </a:solidFill>
              </a:rPr>
              <a:t>Need to make accommodations in work and deliverables to balance caregiving with professional responsibilities.</a:t>
            </a:r>
            <a:endParaRPr kumimoji="0" lang="en-CA" sz="1200" i="0" u="none" strike="noStrike" kern="1200" cap="none" spc="0" normalizeH="0" baseline="0" noProof="0" dirty="0">
              <a:ln>
                <a:noFill/>
              </a:ln>
              <a:solidFill>
                <a:srgbClr val="FFFFFF"/>
              </a:solidFill>
              <a:effectLst/>
              <a:uLnTx/>
              <a:uFillTx/>
              <a:latin typeface="Roboto Condensed Light" panose="02000000000000000000" pitchFamily="2" charset="0"/>
              <a:ea typeface="+mn-ea"/>
            </a:endParaRPr>
          </a:p>
        </p:txBody>
      </p:sp>
      <p:sp>
        <p:nvSpPr>
          <p:cNvPr id="10" name="Text Placeholder 3">
            <a:extLst>
              <a:ext uri="{FF2B5EF4-FFF2-40B4-BE49-F238E27FC236}">
                <a16:creationId xmlns:a16="http://schemas.microsoft.com/office/drawing/2014/main" id="{5712AB87-1FD5-4233-BC02-71C4A23CB4AE}"/>
              </a:ext>
            </a:extLst>
          </p:cNvPr>
          <p:cNvSpPr txBox="1">
            <a:spLocks/>
          </p:cNvSpPr>
          <p:nvPr/>
        </p:nvSpPr>
        <p:spPr>
          <a:xfrm>
            <a:off x="354105" y="1888067"/>
            <a:ext cx="7715238" cy="3260927"/>
          </a:xfrm>
          <a:prstGeom prst="rect">
            <a:avLst/>
          </a:prstGeom>
        </p:spPr>
        <p:txBody>
          <a:bodyPr lIns="0" tIns="0" rIns="0" bIns="0" numCol="1" spcCol="36000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spc="-30">
                <a:solidFill>
                  <a:srgbClr val="3F439A"/>
                </a:solidFill>
                <a:latin typeface="Montserrat SemiBold" panose="00000700000000000000" pitchFamily="2" charset="0"/>
              </a:rPr>
              <a:t>During this critical time, our organization recognizes the need to support our staff in accommodating changing family obligations. Our organization is committed to working with staff and managers to balance the needs of employees to care for loved ones with business continuity.</a:t>
            </a:r>
          </a:p>
          <a:p>
            <a:pPr marL="0" indent="0">
              <a:buNone/>
            </a:pPr>
            <a:r>
              <a:rPr lang="en-US" sz="1800" spc="-30">
                <a:solidFill>
                  <a:srgbClr val="3F439A"/>
                </a:solidFill>
                <a:latin typeface="Montserrat SemiBold" panose="00000700000000000000" pitchFamily="2" charset="0"/>
              </a:rPr>
              <a:t>This guide will assist you in communicating with your employees to develop temporary caregiving accommodations.</a:t>
            </a:r>
          </a:p>
        </p:txBody>
      </p:sp>
    </p:spTree>
    <p:extLst>
      <p:ext uri="{BB962C8B-B14F-4D97-AF65-F5344CB8AC3E}">
        <p14:creationId xmlns:p14="http://schemas.microsoft.com/office/powerpoint/2010/main" val="5449575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7588A41-987D-4018-B886-EF12C322B385}"/>
              </a:ext>
            </a:extLst>
          </p:cNvPr>
          <p:cNvSpPr>
            <a:spLocks noGrp="1"/>
          </p:cNvSpPr>
          <p:nvPr>
            <p:ph type="title"/>
          </p:nvPr>
        </p:nvSpPr>
        <p:spPr/>
        <p:txBody>
          <a:bodyPr/>
          <a:lstStyle/>
          <a:p>
            <a:r>
              <a:rPr lang="en-US" dirty="0"/>
              <a:t>Manager Resource: Assessing needs to balance people and the business</a:t>
            </a:r>
            <a:endParaRPr lang="en-CA" dirty="0"/>
          </a:p>
        </p:txBody>
      </p:sp>
      <p:sp>
        <p:nvSpPr>
          <p:cNvPr id="17" name="Rectangle 16">
            <a:extLst>
              <a:ext uri="{FF2B5EF4-FFF2-40B4-BE49-F238E27FC236}">
                <a16:creationId xmlns:a16="http://schemas.microsoft.com/office/drawing/2014/main" id="{EC9B45F5-C17F-44C7-80F4-5FFEF1DB6CDF}"/>
              </a:ext>
            </a:extLst>
          </p:cNvPr>
          <p:cNvSpPr/>
          <p:nvPr/>
        </p:nvSpPr>
        <p:spPr>
          <a:xfrm>
            <a:off x="2054273" y="3810736"/>
            <a:ext cx="2484489" cy="707886"/>
          </a:xfrm>
          <a:prstGeom prst="rect">
            <a:avLst/>
          </a:prstGeom>
        </p:spPr>
        <p:txBody>
          <a:bodyPr wrap="square">
            <a:spAutoFit/>
          </a:bodyPr>
          <a:lstStyle/>
          <a:p>
            <a:pPr lvl="0" algn="ctr" defTabSz="914400">
              <a:defRPr/>
            </a:pPr>
            <a:r>
              <a:rPr lang="en-CA" sz="2000" spc="6">
                <a:solidFill>
                  <a:srgbClr val="41439A"/>
                </a:solidFill>
                <a:latin typeface="Montserrat SemiBold" pitchFamily="2" charset="77"/>
                <a:cs typeface="Arial" panose="020B0604020202020204" pitchFamily="34" charset="0"/>
              </a:rPr>
              <a:t>1. Explore the Current Situation</a:t>
            </a:r>
            <a:endParaRPr lang="en-CA" sz="2000">
              <a:solidFill>
                <a:srgbClr val="41439A"/>
              </a:solidFill>
              <a:latin typeface="Montserrat SemiBold" pitchFamily="2" charset="77"/>
              <a:cs typeface="Arial" panose="020B0604020202020204" pitchFamily="34" charset="0"/>
            </a:endParaRPr>
          </a:p>
        </p:txBody>
      </p:sp>
      <p:sp>
        <p:nvSpPr>
          <p:cNvPr id="19" name="Rectangle 18">
            <a:extLst>
              <a:ext uri="{FF2B5EF4-FFF2-40B4-BE49-F238E27FC236}">
                <a16:creationId xmlns:a16="http://schemas.microsoft.com/office/drawing/2014/main" id="{D56BEAE4-F42F-4AAB-9407-D37F03C50A52}"/>
              </a:ext>
            </a:extLst>
          </p:cNvPr>
          <p:cNvSpPr/>
          <p:nvPr/>
        </p:nvSpPr>
        <p:spPr>
          <a:xfrm>
            <a:off x="4853188" y="3839744"/>
            <a:ext cx="2484489" cy="707886"/>
          </a:xfrm>
          <a:prstGeom prst="rect">
            <a:avLst/>
          </a:prstGeom>
        </p:spPr>
        <p:txBody>
          <a:bodyPr wrap="square">
            <a:spAutoFit/>
          </a:bodyPr>
          <a:lstStyle/>
          <a:p>
            <a:pPr lvl="0" algn="ctr" defTabSz="914400">
              <a:defRPr/>
            </a:pPr>
            <a:r>
              <a:rPr lang="en-CA" sz="2000" spc="6">
                <a:solidFill>
                  <a:srgbClr val="41439A"/>
                </a:solidFill>
                <a:latin typeface="Montserrat SemiBold" pitchFamily="2" charset="77"/>
                <a:cs typeface="Arial" panose="020B0604020202020204" pitchFamily="34" charset="0"/>
              </a:rPr>
              <a:t>2. Identify Solutions</a:t>
            </a:r>
            <a:endParaRPr lang="en-CA" sz="2000">
              <a:solidFill>
                <a:srgbClr val="41439A"/>
              </a:solidFill>
              <a:latin typeface="Montserrat SemiBold" pitchFamily="2" charset="77"/>
              <a:cs typeface="Arial" panose="020B0604020202020204" pitchFamily="34" charset="0"/>
            </a:endParaRPr>
          </a:p>
        </p:txBody>
      </p:sp>
      <p:sp>
        <p:nvSpPr>
          <p:cNvPr id="20" name="Rectangle 19">
            <a:extLst>
              <a:ext uri="{FF2B5EF4-FFF2-40B4-BE49-F238E27FC236}">
                <a16:creationId xmlns:a16="http://schemas.microsoft.com/office/drawing/2014/main" id="{67881700-6B53-4063-87D4-1A21742E9987}"/>
              </a:ext>
            </a:extLst>
          </p:cNvPr>
          <p:cNvSpPr/>
          <p:nvPr/>
        </p:nvSpPr>
        <p:spPr>
          <a:xfrm>
            <a:off x="7652103" y="3839744"/>
            <a:ext cx="2484489" cy="707886"/>
          </a:xfrm>
          <a:prstGeom prst="rect">
            <a:avLst/>
          </a:prstGeom>
        </p:spPr>
        <p:txBody>
          <a:bodyPr wrap="square">
            <a:spAutoFit/>
          </a:bodyPr>
          <a:lstStyle/>
          <a:p>
            <a:pPr lvl="0" algn="ctr" defTabSz="914400">
              <a:defRPr/>
            </a:pPr>
            <a:r>
              <a:rPr lang="en-US" sz="2000" spc="6">
                <a:solidFill>
                  <a:srgbClr val="41439A"/>
                </a:solidFill>
                <a:latin typeface="Montserrat SemiBold" pitchFamily="2" charset="77"/>
                <a:cs typeface="Arial" panose="020B0604020202020204" pitchFamily="34" charset="0"/>
              </a:rPr>
              <a:t>3</a:t>
            </a:r>
            <a:r>
              <a:rPr lang="en-CA" sz="2000" spc="6">
                <a:solidFill>
                  <a:srgbClr val="41439A"/>
                </a:solidFill>
                <a:latin typeface="Montserrat SemiBold" pitchFamily="2" charset="77"/>
                <a:cs typeface="Arial" panose="020B0604020202020204" pitchFamily="34" charset="0"/>
              </a:rPr>
              <a:t>. Implement &amp; Monitor</a:t>
            </a:r>
            <a:endParaRPr lang="en-CA" sz="2000">
              <a:solidFill>
                <a:srgbClr val="41439A"/>
              </a:solidFill>
              <a:latin typeface="Montserrat SemiBold" pitchFamily="2" charset="77"/>
              <a:cs typeface="Arial" panose="020B0604020202020204" pitchFamily="34" charset="0"/>
            </a:endParaRPr>
          </a:p>
        </p:txBody>
      </p:sp>
      <p:grpSp>
        <p:nvGrpSpPr>
          <p:cNvPr id="27" name="Group 26">
            <a:extLst>
              <a:ext uri="{FF2B5EF4-FFF2-40B4-BE49-F238E27FC236}">
                <a16:creationId xmlns:a16="http://schemas.microsoft.com/office/drawing/2014/main" id="{86ADE40F-FAD5-7A45-808D-22481F99DA90}"/>
              </a:ext>
            </a:extLst>
          </p:cNvPr>
          <p:cNvGrpSpPr/>
          <p:nvPr/>
        </p:nvGrpSpPr>
        <p:grpSpPr>
          <a:xfrm>
            <a:off x="1677033" y="2425965"/>
            <a:ext cx="8839521" cy="3262133"/>
            <a:chOff x="556073" y="3274178"/>
            <a:chExt cx="7486503" cy="2762816"/>
          </a:xfrm>
        </p:grpSpPr>
        <p:sp>
          <p:nvSpPr>
            <p:cNvPr id="28" name="Freeform: Shape 10">
              <a:extLst>
                <a:ext uri="{FF2B5EF4-FFF2-40B4-BE49-F238E27FC236}">
                  <a16:creationId xmlns:a16="http://schemas.microsoft.com/office/drawing/2014/main" id="{A68B9C76-9D90-D04C-89FE-1463A0F3025A}"/>
                </a:ext>
              </a:extLst>
            </p:cNvPr>
            <p:cNvSpPr/>
            <p:nvPr/>
          </p:nvSpPr>
          <p:spPr>
            <a:xfrm>
              <a:off x="5299376" y="4655586"/>
              <a:ext cx="2743200" cy="1381408"/>
            </a:xfrm>
            <a:custGeom>
              <a:avLst/>
              <a:gdLst>
                <a:gd name="connsiteX0" fmla="*/ 496 w 2743200"/>
                <a:gd name="connsiteY0" fmla="*/ 0 h 1381408"/>
                <a:gd name="connsiteX1" fmla="*/ 377439 w 2743200"/>
                <a:gd name="connsiteY1" fmla="*/ 0 h 1381408"/>
                <a:gd name="connsiteX2" fmla="*/ 376943 w 2743200"/>
                <a:gd name="connsiteY2" fmla="*/ 9808 h 1381408"/>
                <a:gd name="connsiteX3" fmla="*/ 1371600 w 2743200"/>
                <a:gd name="connsiteY3" fmla="*/ 1004465 h 1381408"/>
                <a:gd name="connsiteX4" fmla="*/ 2366257 w 2743200"/>
                <a:gd name="connsiteY4" fmla="*/ 9808 h 1381408"/>
                <a:gd name="connsiteX5" fmla="*/ 2365762 w 2743200"/>
                <a:gd name="connsiteY5" fmla="*/ 0 h 1381408"/>
                <a:gd name="connsiteX6" fmla="*/ 2742705 w 2743200"/>
                <a:gd name="connsiteY6" fmla="*/ 0 h 1381408"/>
                <a:gd name="connsiteX7" fmla="*/ 2743200 w 2743200"/>
                <a:gd name="connsiteY7" fmla="*/ 9808 h 1381408"/>
                <a:gd name="connsiteX8" fmla="*/ 1371600 w 2743200"/>
                <a:gd name="connsiteY8" fmla="*/ 1381408 h 1381408"/>
                <a:gd name="connsiteX9" fmla="*/ 0 w 2743200"/>
                <a:gd name="connsiteY9" fmla="*/ 9808 h 1381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43200" h="1381408">
                  <a:moveTo>
                    <a:pt x="496" y="0"/>
                  </a:moveTo>
                  <a:lnTo>
                    <a:pt x="377439" y="0"/>
                  </a:lnTo>
                  <a:lnTo>
                    <a:pt x="376943" y="9808"/>
                  </a:lnTo>
                  <a:cubicBezTo>
                    <a:pt x="376943" y="559142"/>
                    <a:pt x="822266" y="1004465"/>
                    <a:pt x="1371600" y="1004465"/>
                  </a:cubicBezTo>
                  <a:cubicBezTo>
                    <a:pt x="1920934" y="1004465"/>
                    <a:pt x="2366257" y="559142"/>
                    <a:pt x="2366257" y="9808"/>
                  </a:cubicBezTo>
                  <a:lnTo>
                    <a:pt x="2365762" y="0"/>
                  </a:lnTo>
                  <a:lnTo>
                    <a:pt x="2742705" y="0"/>
                  </a:lnTo>
                  <a:lnTo>
                    <a:pt x="2743200" y="9808"/>
                  </a:lnTo>
                  <a:cubicBezTo>
                    <a:pt x="2743200" y="767322"/>
                    <a:pt x="2129114" y="1381408"/>
                    <a:pt x="1371600" y="1381408"/>
                  </a:cubicBezTo>
                  <a:cubicBezTo>
                    <a:pt x="614086" y="1381408"/>
                    <a:pt x="0" y="767322"/>
                    <a:pt x="0" y="9808"/>
                  </a:cubicBez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Shape 11">
              <a:extLst>
                <a:ext uri="{FF2B5EF4-FFF2-40B4-BE49-F238E27FC236}">
                  <a16:creationId xmlns:a16="http://schemas.microsoft.com/office/drawing/2014/main" id="{BD75D798-9B7E-F24F-AC7F-136A6D7922FB}"/>
                </a:ext>
              </a:extLst>
            </p:cNvPr>
            <p:cNvSpPr/>
            <p:nvPr/>
          </p:nvSpPr>
          <p:spPr>
            <a:xfrm rot="10800000">
              <a:off x="556073" y="3274178"/>
              <a:ext cx="2743200" cy="1381408"/>
            </a:xfrm>
            <a:custGeom>
              <a:avLst/>
              <a:gdLst>
                <a:gd name="connsiteX0" fmla="*/ 496 w 2743200"/>
                <a:gd name="connsiteY0" fmla="*/ 0 h 1381408"/>
                <a:gd name="connsiteX1" fmla="*/ 377439 w 2743200"/>
                <a:gd name="connsiteY1" fmla="*/ 0 h 1381408"/>
                <a:gd name="connsiteX2" fmla="*/ 376943 w 2743200"/>
                <a:gd name="connsiteY2" fmla="*/ 9808 h 1381408"/>
                <a:gd name="connsiteX3" fmla="*/ 1371600 w 2743200"/>
                <a:gd name="connsiteY3" fmla="*/ 1004465 h 1381408"/>
                <a:gd name="connsiteX4" fmla="*/ 2366257 w 2743200"/>
                <a:gd name="connsiteY4" fmla="*/ 9808 h 1381408"/>
                <a:gd name="connsiteX5" fmla="*/ 2365762 w 2743200"/>
                <a:gd name="connsiteY5" fmla="*/ 0 h 1381408"/>
                <a:gd name="connsiteX6" fmla="*/ 2742705 w 2743200"/>
                <a:gd name="connsiteY6" fmla="*/ 0 h 1381408"/>
                <a:gd name="connsiteX7" fmla="*/ 2743200 w 2743200"/>
                <a:gd name="connsiteY7" fmla="*/ 9808 h 1381408"/>
                <a:gd name="connsiteX8" fmla="*/ 1371600 w 2743200"/>
                <a:gd name="connsiteY8" fmla="*/ 1381408 h 1381408"/>
                <a:gd name="connsiteX9" fmla="*/ 0 w 2743200"/>
                <a:gd name="connsiteY9" fmla="*/ 9808 h 1381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43200" h="1381408">
                  <a:moveTo>
                    <a:pt x="496" y="0"/>
                  </a:moveTo>
                  <a:lnTo>
                    <a:pt x="377439" y="0"/>
                  </a:lnTo>
                  <a:lnTo>
                    <a:pt x="376943" y="9808"/>
                  </a:lnTo>
                  <a:cubicBezTo>
                    <a:pt x="376943" y="559142"/>
                    <a:pt x="822266" y="1004465"/>
                    <a:pt x="1371600" y="1004465"/>
                  </a:cubicBezTo>
                  <a:cubicBezTo>
                    <a:pt x="1920934" y="1004465"/>
                    <a:pt x="2366257" y="559142"/>
                    <a:pt x="2366257" y="9808"/>
                  </a:cubicBezTo>
                  <a:lnTo>
                    <a:pt x="2365762" y="0"/>
                  </a:lnTo>
                  <a:lnTo>
                    <a:pt x="2742705" y="0"/>
                  </a:lnTo>
                  <a:lnTo>
                    <a:pt x="2743200" y="9808"/>
                  </a:lnTo>
                  <a:cubicBezTo>
                    <a:pt x="2743200" y="767322"/>
                    <a:pt x="2129114" y="1381408"/>
                    <a:pt x="1371600" y="1381408"/>
                  </a:cubicBezTo>
                  <a:cubicBezTo>
                    <a:pt x="614086" y="1381408"/>
                    <a:pt x="0" y="767322"/>
                    <a:pt x="0" y="9808"/>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eform: Shape 12">
              <a:extLst>
                <a:ext uri="{FF2B5EF4-FFF2-40B4-BE49-F238E27FC236}">
                  <a16:creationId xmlns:a16="http://schemas.microsoft.com/office/drawing/2014/main" id="{9D375847-3EE5-F04A-877D-C484C05BD500}"/>
                </a:ext>
              </a:extLst>
            </p:cNvPr>
            <p:cNvSpPr/>
            <p:nvPr/>
          </p:nvSpPr>
          <p:spPr>
            <a:xfrm>
              <a:off x="2926573" y="4655586"/>
              <a:ext cx="2743200" cy="1381408"/>
            </a:xfrm>
            <a:custGeom>
              <a:avLst/>
              <a:gdLst>
                <a:gd name="connsiteX0" fmla="*/ 496 w 2743200"/>
                <a:gd name="connsiteY0" fmla="*/ 0 h 1381408"/>
                <a:gd name="connsiteX1" fmla="*/ 377439 w 2743200"/>
                <a:gd name="connsiteY1" fmla="*/ 0 h 1381408"/>
                <a:gd name="connsiteX2" fmla="*/ 376943 w 2743200"/>
                <a:gd name="connsiteY2" fmla="*/ 9808 h 1381408"/>
                <a:gd name="connsiteX3" fmla="*/ 1371600 w 2743200"/>
                <a:gd name="connsiteY3" fmla="*/ 1004465 h 1381408"/>
                <a:gd name="connsiteX4" fmla="*/ 2366257 w 2743200"/>
                <a:gd name="connsiteY4" fmla="*/ 9808 h 1381408"/>
                <a:gd name="connsiteX5" fmla="*/ 2365762 w 2743200"/>
                <a:gd name="connsiteY5" fmla="*/ 0 h 1381408"/>
                <a:gd name="connsiteX6" fmla="*/ 2742705 w 2743200"/>
                <a:gd name="connsiteY6" fmla="*/ 0 h 1381408"/>
                <a:gd name="connsiteX7" fmla="*/ 2743200 w 2743200"/>
                <a:gd name="connsiteY7" fmla="*/ 9808 h 1381408"/>
                <a:gd name="connsiteX8" fmla="*/ 1371600 w 2743200"/>
                <a:gd name="connsiteY8" fmla="*/ 1381408 h 1381408"/>
                <a:gd name="connsiteX9" fmla="*/ 0 w 2743200"/>
                <a:gd name="connsiteY9" fmla="*/ 9808 h 1381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43200" h="1381408">
                  <a:moveTo>
                    <a:pt x="496" y="0"/>
                  </a:moveTo>
                  <a:lnTo>
                    <a:pt x="377439" y="0"/>
                  </a:lnTo>
                  <a:lnTo>
                    <a:pt x="376943" y="9808"/>
                  </a:lnTo>
                  <a:cubicBezTo>
                    <a:pt x="376943" y="559142"/>
                    <a:pt x="822266" y="1004465"/>
                    <a:pt x="1371600" y="1004465"/>
                  </a:cubicBezTo>
                  <a:cubicBezTo>
                    <a:pt x="1920934" y="1004465"/>
                    <a:pt x="2366257" y="559142"/>
                    <a:pt x="2366257" y="9808"/>
                  </a:cubicBezTo>
                  <a:lnTo>
                    <a:pt x="2365762" y="0"/>
                  </a:lnTo>
                  <a:lnTo>
                    <a:pt x="2742705" y="0"/>
                  </a:lnTo>
                  <a:lnTo>
                    <a:pt x="2743200" y="9808"/>
                  </a:lnTo>
                  <a:cubicBezTo>
                    <a:pt x="2743200" y="767322"/>
                    <a:pt x="2129114" y="1381408"/>
                    <a:pt x="1371600" y="1381408"/>
                  </a:cubicBezTo>
                  <a:cubicBezTo>
                    <a:pt x="614086" y="1381408"/>
                    <a:pt x="0" y="767322"/>
                    <a:pt x="0" y="9808"/>
                  </a:cubicBez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13">
              <a:extLst>
                <a:ext uri="{FF2B5EF4-FFF2-40B4-BE49-F238E27FC236}">
                  <a16:creationId xmlns:a16="http://schemas.microsoft.com/office/drawing/2014/main" id="{912F716C-F14F-7A43-9A46-08F5A78DCA46}"/>
                </a:ext>
              </a:extLst>
            </p:cNvPr>
            <p:cNvSpPr/>
            <p:nvPr/>
          </p:nvSpPr>
          <p:spPr>
            <a:xfrm rot="10800000">
              <a:off x="2926573" y="3274178"/>
              <a:ext cx="2743200" cy="1381408"/>
            </a:xfrm>
            <a:custGeom>
              <a:avLst/>
              <a:gdLst>
                <a:gd name="connsiteX0" fmla="*/ 496 w 2743200"/>
                <a:gd name="connsiteY0" fmla="*/ 0 h 1381408"/>
                <a:gd name="connsiteX1" fmla="*/ 377439 w 2743200"/>
                <a:gd name="connsiteY1" fmla="*/ 0 h 1381408"/>
                <a:gd name="connsiteX2" fmla="*/ 376943 w 2743200"/>
                <a:gd name="connsiteY2" fmla="*/ 9808 h 1381408"/>
                <a:gd name="connsiteX3" fmla="*/ 1371600 w 2743200"/>
                <a:gd name="connsiteY3" fmla="*/ 1004465 h 1381408"/>
                <a:gd name="connsiteX4" fmla="*/ 2366257 w 2743200"/>
                <a:gd name="connsiteY4" fmla="*/ 9808 h 1381408"/>
                <a:gd name="connsiteX5" fmla="*/ 2365762 w 2743200"/>
                <a:gd name="connsiteY5" fmla="*/ 0 h 1381408"/>
                <a:gd name="connsiteX6" fmla="*/ 2742705 w 2743200"/>
                <a:gd name="connsiteY6" fmla="*/ 0 h 1381408"/>
                <a:gd name="connsiteX7" fmla="*/ 2743200 w 2743200"/>
                <a:gd name="connsiteY7" fmla="*/ 9808 h 1381408"/>
                <a:gd name="connsiteX8" fmla="*/ 1371600 w 2743200"/>
                <a:gd name="connsiteY8" fmla="*/ 1381408 h 1381408"/>
                <a:gd name="connsiteX9" fmla="*/ 0 w 2743200"/>
                <a:gd name="connsiteY9" fmla="*/ 9808 h 1381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43200" h="1381408">
                  <a:moveTo>
                    <a:pt x="496" y="0"/>
                  </a:moveTo>
                  <a:lnTo>
                    <a:pt x="377439" y="0"/>
                  </a:lnTo>
                  <a:lnTo>
                    <a:pt x="376943" y="9808"/>
                  </a:lnTo>
                  <a:cubicBezTo>
                    <a:pt x="376943" y="559142"/>
                    <a:pt x="822266" y="1004465"/>
                    <a:pt x="1371600" y="1004465"/>
                  </a:cubicBezTo>
                  <a:cubicBezTo>
                    <a:pt x="1920934" y="1004465"/>
                    <a:pt x="2366257" y="559142"/>
                    <a:pt x="2366257" y="9808"/>
                  </a:cubicBezTo>
                  <a:lnTo>
                    <a:pt x="2365762" y="0"/>
                  </a:lnTo>
                  <a:lnTo>
                    <a:pt x="2742705" y="0"/>
                  </a:lnTo>
                  <a:lnTo>
                    <a:pt x="2743200" y="9808"/>
                  </a:lnTo>
                  <a:cubicBezTo>
                    <a:pt x="2743200" y="767322"/>
                    <a:pt x="2129114" y="1381408"/>
                    <a:pt x="1371600" y="1381408"/>
                  </a:cubicBezTo>
                  <a:cubicBezTo>
                    <a:pt x="614086" y="1381408"/>
                    <a:pt x="0" y="767322"/>
                    <a:pt x="0" y="9808"/>
                  </a:cubicBez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Shape 14">
              <a:extLst>
                <a:ext uri="{FF2B5EF4-FFF2-40B4-BE49-F238E27FC236}">
                  <a16:creationId xmlns:a16="http://schemas.microsoft.com/office/drawing/2014/main" id="{FD712CD0-931C-9841-8519-A21EF577EAA2}"/>
                </a:ext>
              </a:extLst>
            </p:cNvPr>
            <p:cNvSpPr/>
            <p:nvPr/>
          </p:nvSpPr>
          <p:spPr>
            <a:xfrm>
              <a:off x="556073" y="4655586"/>
              <a:ext cx="2743200" cy="1381408"/>
            </a:xfrm>
            <a:custGeom>
              <a:avLst/>
              <a:gdLst>
                <a:gd name="connsiteX0" fmla="*/ 496 w 2743200"/>
                <a:gd name="connsiteY0" fmla="*/ 0 h 1381408"/>
                <a:gd name="connsiteX1" fmla="*/ 377439 w 2743200"/>
                <a:gd name="connsiteY1" fmla="*/ 0 h 1381408"/>
                <a:gd name="connsiteX2" fmla="*/ 376943 w 2743200"/>
                <a:gd name="connsiteY2" fmla="*/ 9808 h 1381408"/>
                <a:gd name="connsiteX3" fmla="*/ 1371600 w 2743200"/>
                <a:gd name="connsiteY3" fmla="*/ 1004465 h 1381408"/>
                <a:gd name="connsiteX4" fmla="*/ 2366257 w 2743200"/>
                <a:gd name="connsiteY4" fmla="*/ 9808 h 1381408"/>
                <a:gd name="connsiteX5" fmla="*/ 2365762 w 2743200"/>
                <a:gd name="connsiteY5" fmla="*/ 0 h 1381408"/>
                <a:gd name="connsiteX6" fmla="*/ 2742705 w 2743200"/>
                <a:gd name="connsiteY6" fmla="*/ 0 h 1381408"/>
                <a:gd name="connsiteX7" fmla="*/ 2743200 w 2743200"/>
                <a:gd name="connsiteY7" fmla="*/ 9808 h 1381408"/>
                <a:gd name="connsiteX8" fmla="*/ 1371600 w 2743200"/>
                <a:gd name="connsiteY8" fmla="*/ 1381408 h 1381408"/>
                <a:gd name="connsiteX9" fmla="*/ 0 w 2743200"/>
                <a:gd name="connsiteY9" fmla="*/ 9808 h 1381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43200" h="1381408">
                  <a:moveTo>
                    <a:pt x="496" y="0"/>
                  </a:moveTo>
                  <a:lnTo>
                    <a:pt x="377439" y="0"/>
                  </a:lnTo>
                  <a:lnTo>
                    <a:pt x="376943" y="9808"/>
                  </a:lnTo>
                  <a:cubicBezTo>
                    <a:pt x="376943" y="559142"/>
                    <a:pt x="822266" y="1004465"/>
                    <a:pt x="1371600" y="1004465"/>
                  </a:cubicBezTo>
                  <a:cubicBezTo>
                    <a:pt x="1920934" y="1004465"/>
                    <a:pt x="2366257" y="559142"/>
                    <a:pt x="2366257" y="9808"/>
                  </a:cubicBezTo>
                  <a:lnTo>
                    <a:pt x="2365762" y="0"/>
                  </a:lnTo>
                  <a:lnTo>
                    <a:pt x="2742705" y="0"/>
                  </a:lnTo>
                  <a:lnTo>
                    <a:pt x="2743200" y="9808"/>
                  </a:lnTo>
                  <a:cubicBezTo>
                    <a:pt x="2743200" y="767322"/>
                    <a:pt x="2129114" y="1381408"/>
                    <a:pt x="1371600" y="1381408"/>
                  </a:cubicBezTo>
                  <a:cubicBezTo>
                    <a:pt x="614086" y="1381408"/>
                    <a:pt x="0" y="767322"/>
                    <a:pt x="0" y="9808"/>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Shape 15">
              <a:extLst>
                <a:ext uri="{FF2B5EF4-FFF2-40B4-BE49-F238E27FC236}">
                  <a16:creationId xmlns:a16="http://schemas.microsoft.com/office/drawing/2014/main" id="{16605DF2-345C-F444-9B2F-DF383C9727DE}"/>
                </a:ext>
              </a:extLst>
            </p:cNvPr>
            <p:cNvSpPr/>
            <p:nvPr/>
          </p:nvSpPr>
          <p:spPr>
            <a:xfrm rot="10800000">
              <a:off x="5299376" y="3274178"/>
              <a:ext cx="2743200" cy="1381408"/>
            </a:xfrm>
            <a:custGeom>
              <a:avLst/>
              <a:gdLst>
                <a:gd name="connsiteX0" fmla="*/ 496 w 2743200"/>
                <a:gd name="connsiteY0" fmla="*/ 0 h 1381408"/>
                <a:gd name="connsiteX1" fmla="*/ 377439 w 2743200"/>
                <a:gd name="connsiteY1" fmla="*/ 0 h 1381408"/>
                <a:gd name="connsiteX2" fmla="*/ 376943 w 2743200"/>
                <a:gd name="connsiteY2" fmla="*/ 9808 h 1381408"/>
                <a:gd name="connsiteX3" fmla="*/ 1371600 w 2743200"/>
                <a:gd name="connsiteY3" fmla="*/ 1004465 h 1381408"/>
                <a:gd name="connsiteX4" fmla="*/ 2366257 w 2743200"/>
                <a:gd name="connsiteY4" fmla="*/ 9808 h 1381408"/>
                <a:gd name="connsiteX5" fmla="*/ 2365762 w 2743200"/>
                <a:gd name="connsiteY5" fmla="*/ 0 h 1381408"/>
                <a:gd name="connsiteX6" fmla="*/ 2742705 w 2743200"/>
                <a:gd name="connsiteY6" fmla="*/ 0 h 1381408"/>
                <a:gd name="connsiteX7" fmla="*/ 2743200 w 2743200"/>
                <a:gd name="connsiteY7" fmla="*/ 9808 h 1381408"/>
                <a:gd name="connsiteX8" fmla="*/ 1371600 w 2743200"/>
                <a:gd name="connsiteY8" fmla="*/ 1381408 h 1381408"/>
                <a:gd name="connsiteX9" fmla="*/ 0 w 2743200"/>
                <a:gd name="connsiteY9" fmla="*/ 9808 h 1381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43200" h="1381408">
                  <a:moveTo>
                    <a:pt x="496" y="0"/>
                  </a:moveTo>
                  <a:lnTo>
                    <a:pt x="377439" y="0"/>
                  </a:lnTo>
                  <a:lnTo>
                    <a:pt x="376943" y="9808"/>
                  </a:lnTo>
                  <a:cubicBezTo>
                    <a:pt x="376943" y="559142"/>
                    <a:pt x="822266" y="1004465"/>
                    <a:pt x="1371600" y="1004465"/>
                  </a:cubicBezTo>
                  <a:cubicBezTo>
                    <a:pt x="1920934" y="1004465"/>
                    <a:pt x="2366257" y="559142"/>
                    <a:pt x="2366257" y="9808"/>
                  </a:cubicBezTo>
                  <a:lnTo>
                    <a:pt x="2365762" y="0"/>
                  </a:lnTo>
                  <a:lnTo>
                    <a:pt x="2742705" y="0"/>
                  </a:lnTo>
                  <a:lnTo>
                    <a:pt x="2743200" y="9808"/>
                  </a:lnTo>
                  <a:cubicBezTo>
                    <a:pt x="2743200" y="767322"/>
                    <a:pt x="2129114" y="1381408"/>
                    <a:pt x="1371600" y="1381408"/>
                  </a:cubicBezTo>
                  <a:cubicBezTo>
                    <a:pt x="614086" y="1381408"/>
                    <a:pt x="0" y="767322"/>
                    <a:pt x="0" y="9808"/>
                  </a:cubicBez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Rectangle 1">
            <a:extLst>
              <a:ext uri="{FF2B5EF4-FFF2-40B4-BE49-F238E27FC236}">
                <a16:creationId xmlns:a16="http://schemas.microsoft.com/office/drawing/2014/main" id="{B624B8E1-A005-418D-8482-0F2367DFBABB}"/>
              </a:ext>
            </a:extLst>
          </p:cNvPr>
          <p:cNvSpPr/>
          <p:nvPr/>
        </p:nvSpPr>
        <p:spPr>
          <a:xfrm>
            <a:off x="354105" y="1440881"/>
            <a:ext cx="11119026" cy="954107"/>
          </a:xfrm>
          <a:prstGeom prst="rect">
            <a:avLst/>
          </a:prstGeom>
        </p:spPr>
        <p:txBody>
          <a:bodyPr wrap="square">
            <a:spAutoFit/>
          </a:bodyPr>
          <a:lstStyle/>
          <a:p>
            <a:r>
              <a:rPr lang="en-CA" sz="1400" dirty="0">
                <a:solidFill>
                  <a:srgbClr val="000000"/>
                </a:solidFill>
                <a:latin typeface="Roboto Condensed Light" panose="02000000000000000000" pitchFamily="2" charset="0"/>
                <a:ea typeface="Roboto Condensed Light" panose="02000000000000000000" pitchFamily="2" charset="0"/>
              </a:rPr>
              <a:t>During this time of uncertainty, previous arrangements to care for children or an aging parent are may no longer be available. Closing of schools, daycares, recreation centres, and senior centers, as well as in-home attendants who may be not be able to work. As a leader, you have an opportunity to explore new ways of working with your team and demonstrating trust. While the needs of your employees may differ based on their unique situations, the process you use to help manage flexible working arrangements should not.</a:t>
            </a:r>
          </a:p>
        </p:txBody>
      </p:sp>
    </p:spTree>
    <p:extLst>
      <p:ext uri="{BB962C8B-B14F-4D97-AF65-F5344CB8AC3E}">
        <p14:creationId xmlns:p14="http://schemas.microsoft.com/office/powerpoint/2010/main" val="6261908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4CA82B1-EF6B-6442-AFD4-99B7AC11CD83}"/>
              </a:ext>
            </a:extLst>
          </p:cNvPr>
          <p:cNvSpPr>
            <a:spLocks noGrp="1"/>
          </p:cNvSpPr>
          <p:nvPr>
            <p:ph type="title"/>
          </p:nvPr>
        </p:nvSpPr>
        <p:spPr/>
        <p:txBody>
          <a:bodyPr/>
          <a:lstStyle/>
          <a:p>
            <a:pPr>
              <a:lnSpc>
                <a:spcPct val="90000"/>
              </a:lnSpc>
            </a:pPr>
            <a:r>
              <a:rPr lang="en-US" dirty="0">
                <a:solidFill>
                  <a:schemeClr val="bg1">
                    <a:lumMod val="50000"/>
                  </a:schemeClr>
                </a:solidFill>
              </a:rPr>
              <a:t>Manager Action 1 </a:t>
            </a:r>
            <a:br>
              <a:rPr lang="en-US" dirty="0">
                <a:solidFill>
                  <a:schemeClr val="bg1">
                    <a:lumMod val="50000"/>
                  </a:schemeClr>
                </a:solidFill>
              </a:rPr>
            </a:br>
            <a:r>
              <a:rPr lang="en-US" sz="2000" dirty="0">
                <a:solidFill>
                  <a:schemeClr val="bg1">
                    <a:lumMod val="50000"/>
                  </a:schemeClr>
                </a:solidFill>
              </a:rPr>
              <a:t>Explore Current Situation: Establish Business Priorities</a:t>
            </a:r>
            <a:br>
              <a:rPr lang="en-US" dirty="0">
                <a:solidFill>
                  <a:schemeClr val="bg1">
                    <a:lumMod val="50000"/>
                  </a:schemeClr>
                </a:solidFill>
              </a:rPr>
            </a:br>
            <a:endParaRPr lang="en-US" dirty="0">
              <a:solidFill>
                <a:schemeClr val="bg1">
                  <a:lumMod val="50000"/>
                </a:schemeClr>
              </a:solidFill>
            </a:endParaRPr>
          </a:p>
        </p:txBody>
      </p:sp>
      <p:sp>
        <p:nvSpPr>
          <p:cNvPr id="23" name="TextBox 22">
            <a:extLst>
              <a:ext uri="{FF2B5EF4-FFF2-40B4-BE49-F238E27FC236}">
                <a16:creationId xmlns:a16="http://schemas.microsoft.com/office/drawing/2014/main" id="{A37E5CDB-E763-8D4F-B979-45C0730610CE}"/>
              </a:ext>
            </a:extLst>
          </p:cNvPr>
          <p:cNvSpPr txBox="1"/>
          <p:nvPr/>
        </p:nvSpPr>
        <p:spPr>
          <a:xfrm>
            <a:off x="-72428" y="-923453"/>
            <a:ext cx="0" cy="0"/>
          </a:xfrm>
          <a:prstGeom prst="rect">
            <a:avLst/>
          </a:prstGeom>
        </p:spPr>
        <p:txBody>
          <a:bodyPr wrap="none" lIns="0" tIns="0" rIns="0" bIns="0" numCol="1" spcCol="360000" rtlCol="0">
            <a:noAutofit/>
          </a:bodyPr>
          <a:lstStyle/>
          <a:p>
            <a:pPr marL="0" indent="0" algn="l">
              <a:lnSpc>
                <a:spcPct val="110000"/>
              </a:lnSpc>
              <a:buNone/>
            </a:pPr>
            <a:endParaRPr lang="en-US" sz="1400" err="1">
              <a:latin typeface="Roboto Condensed Light" panose="02000000000000000000" pitchFamily="2" charset="0"/>
              <a:ea typeface="Roboto Condensed Light" panose="02000000000000000000" pitchFamily="2" charset="0"/>
            </a:endParaRPr>
          </a:p>
        </p:txBody>
      </p:sp>
      <p:sp>
        <p:nvSpPr>
          <p:cNvPr id="31" name="Text Placeholder 7">
            <a:extLst>
              <a:ext uri="{FF2B5EF4-FFF2-40B4-BE49-F238E27FC236}">
                <a16:creationId xmlns:a16="http://schemas.microsoft.com/office/drawing/2014/main" id="{C2BBC1A1-EC69-054E-AF7E-CBCED76E0B70}"/>
              </a:ext>
            </a:extLst>
          </p:cNvPr>
          <p:cNvSpPr txBox="1">
            <a:spLocks/>
          </p:cNvSpPr>
          <p:nvPr/>
        </p:nvSpPr>
        <p:spPr>
          <a:xfrm>
            <a:off x="354106" y="1445329"/>
            <a:ext cx="7063244" cy="3473665"/>
          </a:xfrm>
          <a:prstGeom prst="rect">
            <a:avLst/>
          </a:prstGeom>
        </p:spPr>
        <p:txBody>
          <a:bodyPr lIns="0" tIns="0" rIns="0" bIns="0" numCol="1" spcCol="360000">
            <a:noAutofit/>
          </a:bodyPr>
          <a:lstStyle>
            <a:lvl1pPr marL="0" indent="0" algn="l" defTabSz="914400" rtl="0" eaLnBrk="1" latinLnBrk="0" hangingPunct="1">
              <a:lnSpc>
                <a:spcPts val="1800"/>
              </a:lnSpc>
              <a:spcBef>
                <a:spcPts val="1000"/>
              </a:spcBef>
              <a:buFont typeface="Arial" panose="020B0604020202020204" pitchFamily="34" charset="0"/>
              <a:buNone/>
              <a:defRPr sz="1400" b="0" i="0" kern="1200">
                <a:solidFill>
                  <a:srgbClr val="4A4A4A"/>
                </a:solidFill>
                <a:latin typeface="Roboto Condensed Light" panose="02000000000000000000" pitchFamily="2" charset="0"/>
                <a:ea typeface="+mn-ea"/>
                <a:cs typeface="Arial Narrow" panose="020B0604020202020204" pitchFamily="34" charset="0"/>
              </a:defRPr>
            </a:lvl1pPr>
            <a:lvl2pPr marL="457200" indent="0" algn="l" defTabSz="914400" rtl="0" eaLnBrk="1" latinLnBrk="0" hangingPunct="1">
              <a:lnSpc>
                <a:spcPts val="1700"/>
              </a:lnSpc>
              <a:spcBef>
                <a:spcPts val="500"/>
              </a:spcBef>
              <a:buFont typeface="Arial" panose="020B0604020202020204" pitchFamily="34" charset="0"/>
              <a:buNone/>
              <a:defRPr sz="1400" kern="1200">
                <a:solidFill>
                  <a:srgbClr val="4B4B4B"/>
                </a:solidFill>
                <a:latin typeface="Arial" panose="020B0604020202020204" pitchFamily="34" charset="0"/>
                <a:ea typeface="+mn-ea"/>
                <a:cs typeface="Arial" panose="020B0604020202020204" pitchFamily="34" charset="0"/>
              </a:defRPr>
            </a:lvl2pPr>
            <a:lvl3pPr marL="914400" indent="0" algn="l" defTabSz="914400" rtl="0" eaLnBrk="1" latinLnBrk="0" hangingPunct="1">
              <a:lnSpc>
                <a:spcPts val="1700"/>
              </a:lnSpc>
              <a:spcBef>
                <a:spcPts val="500"/>
              </a:spcBef>
              <a:buFont typeface="Arial" panose="020B0604020202020204" pitchFamily="34" charset="0"/>
              <a:buNone/>
              <a:defRPr sz="1400" kern="1200">
                <a:solidFill>
                  <a:srgbClr val="4B4B4B"/>
                </a:solidFill>
                <a:latin typeface="Arial" panose="020B0604020202020204" pitchFamily="34" charset="0"/>
                <a:ea typeface="+mn-ea"/>
                <a:cs typeface="Arial" panose="020B0604020202020204" pitchFamily="34" charset="0"/>
              </a:defRPr>
            </a:lvl3pPr>
            <a:lvl4pPr marL="1371600" indent="0" algn="l" defTabSz="914400" rtl="0" eaLnBrk="1" latinLnBrk="0" hangingPunct="1">
              <a:lnSpc>
                <a:spcPts val="1700"/>
              </a:lnSpc>
              <a:spcBef>
                <a:spcPts val="500"/>
              </a:spcBef>
              <a:buFont typeface="Arial" panose="020B0604020202020204" pitchFamily="34" charset="0"/>
              <a:buNone/>
              <a:defRPr sz="1400" kern="1200">
                <a:solidFill>
                  <a:srgbClr val="4B4B4B"/>
                </a:solidFill>
                <a:latin typeface="Arial" panose="020B0604020202020204" pitchFamily="34" charset="0"/>
                <a:ea typeface="+mn-ea"/>
                <a:cs typeface="Arial" panose="020B0604020202020204" pitchFamily="34" charset="0"/>
              </a:defRPr>
            </a:lvl4pPr>
            <a:lvl5pPr marL="1828800" indent="0" algn="l" defTabSz="914400" rtl="0" eaLnBrk="1" latinLnBrk="0" hangingPunct="1">
              <a:lnSpc>
                <a:spcPts val="1700"/>
              </a:lnSpc>
              <a:spcBef>
                <a:spcPts val="500"/>
              </a:spcBef>
              <a:buFont typeface="Arial" panose="020B0604020202020204" pitchFamily="34" charset="0"/>
              <a:buNone/>
              <a:defRPr sz="1400" kern="1200">
                <a:solidFill>
                  <a:srgbClr val="4B4B4B"/>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600"/>
              </a:spcBef>
              <a:spcAft>
                <a:spcPts val="600"/>
              </a:spcAft>
            </a:pPr>
            <a:r>
              <a:rPr lang="en-CA" dirty="0">
                <a:solidFill>
                  <a:srgbClr val="000000"/>
                </a:solidFill>
                <a:ea typeface="Roboto Condensed Light" panose="02000000000000000000" pitchFamily="2" charset="0"/>
                <a:cs typeface="Arial" panose="020B0604020202020204" pitchFamily="34" charset="0"/>
              </a:rPr>
              <a:t>The pandemic has caused many organizations to reassess their priorities and customer service levels and adjust how services/products are delivered, if they are at all.</a:t>
            </a:r>
          </a:p>
          <a:p>
            <a:pPr>
              <a:spcBef>
                <a:spcPts val="600"/>
              </a:spcBef>
              <a:spcAft>
                <a:spcPts val="600"/>
              </a:spcAft>
            </a:pPr>
            <a:r>
              <a:rPr lang="en-CA" dirty="0">
                <a:solidFill>
                  <a:srgbClr val="000000"/>
                </a:solidFill>
                <a:ea typeface="Roboto Condensed Light" panose="02000000000000000000" pitchFamily="2" charset="0"/>
                <a:cs typeface="Arial" panose="020B0604020202020204" pitchFamily="34" charset="0"/>
              </a:rPr>
              <a:t>As a leader, your key role is to ensure your team has clear direction and purpose. Knowing how they are contributing to the overall organization will ensure they feel part of a team and their work is valued, which will minimize their stress responses.</a:t>
            </a:r>
          </a:p>
          <a:p>
            <a:pPr>
              <a:spcBef>
                <a:spcPts val="600"/>
              </a:spcBef>
              <a:spcAft>
                <a:spcPts val="600"/>
              </a:spcAft>
            </a:pPr>
            <a:r>
              <a:rPr lang="en-CA" dirty="0">
                <a:solidFill>
                  <a:srgbClr val="000000"/>
                </a:solidFill>
                <a:ea typeface="Roboto Condensed Light" panose="02000000000000000000" pitchFamily="2" charset="0"/>
                <a:cs typeface="Arial" panose="020B0604020202020204" pitchFamily="34" charset="0"/>
              </a:rPr>
              <a:t>Communication is key with your own manager to establish and agree on priorities that will allow you to provide direction to your team</a:t>
            </a:r>
          </a:p>
          <a:p>
            <a:pPr>
              <a:spcBef>
                <a:spcPts val="600"/>
              </a:spcBef>
              <a:spcAft>
                <a:spcPts val="600"/>
              </a:spcAft>
            </a:pPr>
            <a:r>
              <a:rPr lang="en-CA" dirty="0">
                <a:solidFill>
                  <a:srgbClr val="000000"/>
                </a:solidFill>
                <a:ea typeface="Roboto Condensed Light" panose="02000000000000000000" pitchFamily="2" charset="0"/>
                <a:cs typeface="Arial" panose="020B0604020202020204" pitchFamily="34" charset="0"/>
              </a:rPr>
              <a:t>When meeting with your team be aware that they may be juggling and trying to figure out life outside of work. Key challenges may be children at home or supporting an aging parent.</a:t>
            </a:r>
          </a:p>
          <a:p>
            <a:pPr>
              <a:spcBef>
                <a:spcPts val="600"/>
              </a:spcBef>
              <a:spcAft>
                <a:spcPts val="600"/>
              </a:spcAft>
            </a:pPr>
            <a:endParaRPr lang="en-CA" dirty="0">
              <a:solidFill>
                <a:srgbClr val="000000"/>
              </a:solidFill>
              <a:ea typeface="Roboto Condensed Light" panose="02000000000000000000" pitchFamily="2" charset="0"/>
              <a:cs typeface="Arial" panose="020B0604020202020204" pitchFamily="34" charset="0"/>
            </a:endParaRPr>
          </a:p>
          <a:p>
            <a:pPr>
              <a:lnSpc>
                <a:spcPct val="110000"/>
              </a:lnSpc>
            </a:pPr>
            <a:endParaRPr lang="en-CA" dirty="0">
              <a:solidFill>
                <a:srgbClr val="000000"/>
              </a:solidFill>
              <a:ea typeface="Roboto Condensed Light" panose="02000000000000000000" pitchFamily="2" charset="0"/>
            </a:endParaRPr>
          </a:p>
        </p:txBody>
      </p:sp>
      <p:sp>
        <p:nvSpPr>
          <p:cNvPr id="32" name="TextBox 31">
            <a:extLst>
              <a:ext uri="{FF2B5EF4-FFF2-40B4-BE49-F238E27FC236}">
                <a16:creationId xmlns:a16="http://schemas.microsoft.com/office/drawing/2014/main" id="{4DF10734-883C-824A-9417-C85E7A0A2A62}"/>
              </a:ext>
            </a:extLst>
          </p:cNvPr>
          <p:cNvSpPr txBox="1"/>
          <p:nvPr/>
        </p:nvSpPr>
        <p:spPr>
          <a:xfrm>
            <a:off x="8663025" y="563613"/>
            <a:ext cx="3262476" cy="1481761"/>
          </a:xfrm>
          <a:prstGeom prst="rect">
            <a:avLst/>
          </a:prstGeom>
        </p:spPr>
        <p:txBody>
          <a:bodyPr vert="horz" wrap="square" lIns="0" tIns="6931" rIns="0" bIns="0" rtlCol="0">
            <a:noAutofit/>
          </a:bodyPr>
          <a:lstStyle/>
          <a:p>
            <a:pPr marL="367200" marR="242975" lvl="0" indent="0" algn="l" defTabSz="554492" rtl="0" eaLnBrk="1" fontAlgn="auto" latinLnBrk="0" hangingPunct="1">
              <a:lnSpc>
                <a:spcPct val="110000"/>
              </a:lnSpc>
              <a:spcBef>
                <a:spcPts val="1000"/>
              </a:spcBef>
              <a:spcAft>
                <a:spcPts val="0"/>
              </a:spcAft>
              <a:buClrTx/>
              <a:buSzTx/>
              <a:buFontTx/>
              <a:buNone/>
              <a:tabLst/>
              <a:defRPr/>
            </a:pPr>
            <a:br>
              <a:rPr lang="en-US" sz="1600">
                <a:solidFill>
                  <a:schemeClr val="bg1"/>
                </a:solidFill>
                <a:latin typeface="Montserrat Light" pitchFamily="2" charset="77"/>
              </a:rPr>
            </a:br>
            <a:endParaRPr lang="en-US" sz="1600">
              <a:solidFill>
                <a:schemeClr val="bg1"/>
              </a:solidFill>
              <a:latin typeface="Montserrat Light" pitchFamily="2" charset="77"/>
            </a:endParaRPr>
          </a:p>
        </p:txBody>
      </p:sp>
      <p:sp>
        <p:nvSpPr>
          <p:cNvPr id="63" name="TextBox 62">
            <a:extLst>
              <a:ext uri="{FF2B5EF4-FFF2-40B4-BE49-F238E27FC236}">
                <a16:creationId xmlns:a16="http://schemas.microsoft.com/office/drawing/2014/main" id="{D4CBFED0-3E95-5046-B80B-C9F969C401DA}"/>
              </a:ext>
            </a:extLst>
          </p:cNvPr>
          <p:cNvSpPr txBox="1"/>
          <p:nvPr/>
        </p:nvSpPr>
        <p:spPr>
          <a:xfrm>
            <a:off x="56561" y="-94268"/>
            <a:ext cx="0" cy="0"/>
          </a:xfrm>
          <a:prstGeom prst="rect">
            <a:avLst/>
          </a:prstGeom>
        </p:spPr>
        <p:txBody>
          <a:bodyPr wrap="none" lIns="0" tIns="0" rIns="0" bIns="0" numCol="1" spcCol="360000" rtlCol="0">
            <a:noAutofit/>
          </a:bodyPr>
          <a:lstStyle/>
          <a:p>
            <a:pPr marL="0" indent="0" algn="l">
              <a:lnSpc>
                <a:spcPct val="110000"/>
              </a:lnSpc>
              <a:buNone/>
            </a:pPr>
            <a:endParaRPr lang="en-US" sz="1400" err="1">
              <a:latin typeface="Roboto Condensed Light" panose="02000000000000000000" pitchFamily="2" charset="0"/>
              <a:ea typeface="Roboto Condensed Light" panose="02000000000000000000" pitchFamily="2" charset="0"/>
            </a:endParaRPr>
          </a:p>
        </p:txBody>
      </p:sp>
      <p:sp>
        <p:nvSpPr>
          <p:cNvPr id="18" name="TextBox 17">
            <a:extLst>
              <a:ext uri="{FF2B5EF4-FFF2-40B4-BE49-F238E27FC236}">
                <a16:creationId xmlns:a16="http://schemas.microsoft.com/office/drawing/2014/main" id="{3BF3458E-50B7-446E-A61D-1F4BFDD0D382}"/>
              </a:ext>
            </a:extLst>
          </p:cNvPr>
          <p:cNvSpPr txBox="1"/>
          <p:nvPr/>
        </p:nvSpPr>
        <p:spPr>
          <a:xfrm>
            <a:off x="8936426" y="7062966"/>
            <a:ext cx="0" cy="0"/>
          </a:xfrm>
          <a:prstGeom prst="rect">
            <a:avLst/>
          </a:prstGeom>
        </p:spPr>
        <p:txBody>
          <a:bodyPr wrap="none" lIns="0" tIns="0" rIns="0" bIns="0" numCol="1" spcCol="360000" rtlCol="0">
            <a:noAutofit/>
          </a:bodyPr>
          <a:lstStyle/>
          <a:p>
            <a:pPr marL="0" indent="0" algn="l">
              <a:lnSpc>
                <a:spcPct val="110000"/>
              </a:lnSpc>
              <a:buNone/>
            </a:pPr>
            <a:endParaRPr lang="en-US" sz="1400" err="1">
              <a:latin typeface="Roboto Condensed Light" panose="02000000000000000000" pitchFamily="2" charset="0"/>
              <a:ea typeface="Roboto Condensed Light" panose="02000000000000000000" pitchFamily="2" charset="0"/>
            </a:endParaRPr>
          </a:p>
        </p:txBody>
      </p:sp>
      <p:sp>
        <p:nvSpPr>
          <p:cNvPr id="22" name="Text Placeholder 7">
            <a:extLst>
              <a:ext uri="{FF2B5EF4-FFF2-40B4-BE49-F238E27FC236}">
                <a16:creationId xmlns:a16="http://schemas.microsoft.com/office/drawing/2014/main" id="{CB26B726-E4D0-44BB-B4BF-CC3664A212BA}"/>
              </a:ext>
            </a:extLst>
          </p:cNvPr>
          <p:cNvSpPr txBox="1">
            <a:spLocks/>
          </p:cNvSpPr>
          <p:nvPr/>
        </p:nvSpPr>
        <p:spPr>
          <a:xfrm>
            <a:off x="8663025" y="179040"/>
            <a:ext cx="3382220" cy="6006245"/>
          </a:xfrm>
          <a:prstGeom prst="rect">
            <a:avLst/>
          </a:prstGeom>
        </p:spPr>
        <p:txBody>
          <a:bodyPr lIns="0" tIns="0" rIns="0" bIns="0" numCol="1" spcCol="360000" anchor="t">
            <a:noAutofit/>
          </a:bodyPr>
          <a:lstStyle>
            <a:lvl1pPr marL="0" indent="0" algn="l" defTabSz="914400" rtl="0" eaLnBrk="1" latinLnBrk="0" hangingPunct="1">
              <a:lnSpc>
                <a:spcPts val="1800"/>
              </a:lnSpc>
              <a:spcBef>
                <a:spcPts val="1000"/>
              </a:spcBef>
              <a:buFont typeface="Arial" panose="020B0604020202020204" pitchFamily="34" charset="0"/>
              <a:buNone/>
              <a:defRPr sz="1400" b="0" i="0" kern="1200">
                <a:solidFill>
                  <a:srgbClr val="4A4A4A"/>
                </a:solidFill>
                <a:latin typeface="Roboto Condensed Light" panose="02000000000000000000" pitchFamily="2" charset="0"/>
                <a:ea typeface="+mn-ea"/>
                <a:cs typeface="Arial Narrow" panose="020B0604020202020204" pitchFamily="34" charset="0"/>
              </a:defRPr>
            </a:lvl1pPr>
            <a:lvl2pPr marL="457200" indent="0" algn="l" defTabSz="914400" rtl="0" eaLnBrk="1" latinLnBrk="0" hangingPunct="1">
              <a:lnSpc>
                <a:spcPts val="1700"/>
              </a:lnSpc>
              <a:spcBef>
                <a:spcPts val="500"/>
              </a:spcBef>
              <a:buFont typeface="Arial" panose="020B0604020202020204" pitchFamily="34" charset="0"/>
              <a:buNone/>
              <a:defRPr sz="1400" kern="1200">
                <a:solidFill>
                  <a:srgbClr val="4B4B4B"/>
                </a:solidFill>
                <a:latin typeface="Arial" panose="020B0604020202020204" pitchFamily="34" charset="0"/>
                <a:ea typeface="+mn-ea"/>
                <a:cs typeface="Arial" panose="020B0604020202020204" pitchFamily="34" charset="0"/>
              </a:defRPr>
            </a:lvl2pPr>
            <a:lvl3pPr marL="914400" indent="0" algn="l" defTabSz="914400" rtl="0" eaLnBrk="1" latinLnBrk="0" hangingPunct="1">
              <a:lnSpc>
                <a:spcPts val="1700"/>
              </a:lnSpc>
              <a:spcBef>
                <a:spcPts val="500"/>
              </a:spcBef>
              <a:buFont typeface="Arial" panose="020B0604020202020204" pitchFamily="34" charset="0"/>
              <a:buNone/>
              <a:defRPr sz="1400" kern="1200">
                <a:solidFill>
                  <a:srgbClr val="4B4B4B"/>
                </a:solidFill>
                <a:latin typeface="Arial" panose="020B0604020202020204" pitchFamily="34" charset="0"/>
                <a:ea typeface="+mn-ea"/>
                <a:cs typeface="Arial" panose="020B0604020202020204" pitchFamily="34" charset="0"/>
              </a:defRPr>
            </a:lvl3pPr>
            <a:lvl4pPr marL="1371600" indent="0" algn="l" defTabSz="914400" rtl="0" eaLnBrk="1" latinLnBrk="0" hangingPunct="1">
              <a:lnSpc>
                <a:spcPts val="1700"/>
              </a:lnSpc>
              <a:spcBef>
                <a:spcPts val="500"/>
              </a:spcBef>
              <a:buFont typeface="Arial" panose="020B0604020202020204" pitchFamily="34" charset="0"/>
              <a:buNone/>
              <a:defRPr sz="1400" kern="1200">
                <a:solidFill>
                  <a:srgbClr val="4B4B4B"/>
                </a:solidFill>
                <a:latin typeface="Arial" panose="020B0604020202020204" pitchFamily="34" charset="0"/>
                <a:ea typeface="+mn-ea"/>
                <a:cs typeface="Arial" panose="020B0604020202020204" pitchFamily="34" charset="0"/>
              </a:defRPr>
            </a:lvl4pPr>
            <a:lvl5pPr marL="1828800" indent="0" algn="l" defTabSz="914400" rtl="0" eaLnBrk="1" latinLnBrk="0" hangingPunct="1">
              <a:lnSpc>
                <a:spcPts val="1700"/>
              </a:lnSpc>
              <a:spcBef>
                <a:spcPts val="500"/>
              </a:spcBef>
              <a:buFont typeface="Arial" panose="020B0604020202020204" pitchFamily="34" charset="0"/>
              <a:buNone/>
              <a:defRPr sz="1400" kern="1200">
                <a:solidFill>
                  <a:srgbClr val="4B4B4B"/>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14309">
              <a:lnSpc>
                <a:spcPct val="110000"/>
              </a:lnSpc>
            </a:pPr>
            <a:r>
              <a:rPr lang="en-CA" sz="2400" b="1" dirty="0">
                <a:solidFill>
                  <a:schemeClr val="bg1"/>
                </a:solidFill>
              </a:rPr>
              <a:t>How to establish business priorities: </a:t>
            </a:r>
          </a:p>
          <a:p>
            <a:pPr marL="342900" indent="-342900" defTabSz="914309">
              <a:lnSpc>
                <a:spcPct val="110000"/>
              </a:lnSpc>
              <a:buFont typeface="+mj-lt"/>
              <a:buAutoNum type="arabicPeriod"/>
            </a:pPr>
            <a:r>
              <a:rPr lang="en-CA" dirty="0">
                <a:solidFill>
                  <a:schemeClr val="bg1"/>
                </a:solidFill>
              </a:rPr>
              <a:t>Review organization policies and guidelines for any updates due to pandemic.</a:t>
            </a:r>
          </a:p>
          <a:p>
            <a:pPr marL="342900" indent="-342900" defTabSz="914309">
              <a:lnSpc>
                <a:spcPct val="110000"/>
              </a:lnSpc>
              <a:buFont typeface="+mj-lt"/>
              <a:buAutoNum type="arabicPeriod"/>
            </a:pPr>
            <a:r>
              <a:rPr lang="en-CA" dirty="0">
                <a:solidFill>
                  <a:schemeClr val="bg1"/>
                </a:solidFill>
                <a:latin typeface="Roboto Condensed Light" panose="02000000000000000000" pitchFamily="2" charset="0"/>
                <a:ea typeface="Roboto Condensed Light" panose="02000000000000000000" pitchFamily="2" charset="0"/>
              </a:rPr>
              <a:t>Discuss business strategy</a:t>
            </a:r>
            <a:r>
              <a:rPr lang="en-CA" dirty="0">
                <a:solidFill>
                  <a:schemeClr val="bg1"/>
                </a:solidFill>
                <a:ea typeface="Roboto Condensed Light" panose="02000000000000000000" pitchFamily="2" charset="0"/>
              </a:rPr>
              <a:t> or priority changes with your manager:</a:t>
            </a:r>
          </a:p>
          <a:p>
            <a:pPr marL="800100" lvl="1" indent="-342900" defTabSz="914309">
              <a:lnSpc>
                <a:spcPct val="110000"/>
              </a:lnSpc>
              <a:buFont typeface="+mj-lt"/>
              <a:buAutoNum type="alphaLcParenR"/>
            </a:pPr>
            <a:r>
              <a:rPr lang="en-CA" sz="1200" dirty="0">
                <a:solidFill>
                  <a:schemeClr val="bg1"/>
                </a:solidFill>
                <a:latin typeface="Roboto Condensed Light" panose="02000000000000000000" pitchFamily="2" charset="0"/>
                <a:ea typeface="Roboto Condensed Light" panose="02000000000000000000" pitchFamily="2" charset="0"/>
              </a:rPr>
              <a:t>Service/product deliverable expectations</a:t>
            </a:r>
          </a:p>
          <a:p>
            <a:pPr marL="800100" lvl="1" indent="-342900" defTabSz="914309">
              <a:lnSpc>
                <a:spcPct val="110000"/>
              </a:lnSpc>
              <a:buFont typeface="+mj-lt"/>
              <a:buAutoNum type="alphaLcParenR"/>
            </a:pPr>
            <a:r>
              <a:rPr lang="en-CA" sz="1200" dirty="0">
                <a:solidFill>
                  <a:schemeClr val="bg1"/>
                </a:solidFill>
                <a:latin typeface="Roboto Condensed Light" panose="02000000000000000000" pitchFamily="2" charset="0"/>
                <a:ea typeface="Roboto Condensed Light" panose="02000000000000000000" pitchFamily="2" charset="0"/>
              </a:rPr>
              <a:t>Service levels</a:t>
            </a:r>
          </a:p>
          <a:p>
            <a:pPr marL="800100" lvl="1" indent="-342900" defTabSz="914309">
              <a:lnSpc>
                <a:spcPct val="110000"/>
              </a:lnSpc>
              <a:buFont typeface="+mj-lt"/>
              <a:buAutoNum type="alphaLcParenR"/>
            </a:pPr>
            <a:r>
              <a:rPr lang="en-CA" sz="1200" dirty="0">
                <a:solidFill>
                  <a:schemeClr val="bg1"/>
                </a:solidFill>
                <a:latin typeface="Roboto Condensed Light" panose="02000000000000000000" pitchFamily="2" charset="0"/>
                <a:ea typeface="Roboto Condensed Light" panose="02000000000000000000" pitchFamily="2" charset="0"/>
              </a:rPr>
              <a:t>New work required as the organization shifts direction or purpose</a:t>
            </a:r>
            <a:endParaRPr lang="en-CA" dirty="0">
              <a:solidFill>
                <a:schemeClr val="bg1"/>
              </a:solidFill>
              <a:ea typeface="Roboto Condensed Light" panose="02000000000000000000" pitchFamily="2" charset="0"/>
            </a:endParaRPr>
          </a:p>
          <a:p>
            <a:pPr marL="342900" indent="-342900" defTabSz="914309">
              <a:lnSpc>
                <a:spcPct val="110000"/>
              </a:lnSpc>
              <a:buFont typeface="+mj-lt"/>
              <a:buAutoNum type="arabicPeriod"/>
            </a:pPr>
            <a:r>
              <a:rPr lang="en-CA" dirty="0">
                <a:solidFill>
                  <a:schemeClr val="bg1"/>
                </a:solidFill>
                <a:latin typeface="Roboto Condensed Light" panose="02000000000000000000" pitchFamily="2" charset="0"/>
                <a:ea typeface="Roboto Condensed Light" panose="02000000000000000000" pitchFamily="2" charset="0"/>
              </a:rPr>
              <a:t>Review the </a:t>
            </a:r>
            <a:r>
              <a:rPr lang="en-CA" dirty="0">
                <a:solidFill>
                  <a:schemeClr val="bg1"/>
                </a:solidFill>
                <a:ea typeface="Roboto Condensed Light" panose="02000000000000000000" pitchFamily="2" charset="0"/>
              </a:rPr>
              <a:t>skills sets of your team to ensure you can adjust to new priorities and work deliverables.</a:t>
            </a:r>
          </a:p>
          <a:p>
            <a:pPr marL="342900" indent="-342900" defTabSz="914309">
              <a:lnSpc>
                <a:spcPct val="110000"/>
              </a:lnSpc>
              <a:buFont typeface="+mj-lt"/>
              <a:buAutoNum type="arabicPeriod"/>
            </a:pPr>
            <a:r>
              <a:rPr lang="en-CA" dirty="0">
                <a:solidFill>
                  <a:schemeClr val="bg1"/>
                </a:solidFill>
                <a:latin typeface="Roboto Condensed Light" panose="02000000000000000000" pitchFamily="2" charset="0"/>
                <a:ea typeface="Roboto Condensed Light" panose="02000000000000000000" pitchFamily="2" charset="0"/>
              </a:rPr>
              <a:t>Meet </a:t>
            </a:r>
            <a:r>
              <a:rPr lang="en-CA" dirty="0">
                <a:solidFill>
                  <a:schemeClr val="bg1"/>
                </a:solidFill>
                <a:ea typeface="Roboto Condensed Light" panose="02000000000000000000" pitchFamily="2" charset="0"/>
              </a:rPr>
              <a:t>with your team members individually to discuss their needs:</a:t>
            </a:r>
          </a:p>
          <a:p>
            <a:pPr marL="800100" lvl="1" indent="-342900" defTabSz="914309">
              <a:lnSpc>
                <a:spcPct val="110000"/>
              </a:lnSpc>
              <a:buFont typeface="+mj-lt"/>
              <a:buAutoNum type="alphaLcParenR"/>
            </a:pPr>
            <a:r>
              <a:rPr lang="en-CA" sz="1200" dirty="0">
                <a:solidFill>
                  <a:schemeClr val="bg1"/>
                </a:solidFill>
                <a:latin typeface="Roboto Condensed Light" panose="02000000000000000000" pitchFamily="2" charset="0"/>
                <a:ea typeface="Roboto Condensed Light" panose="02000000000000000000" pitchFamily="2" charset="0"/>
              </a:rPr>
              <a:t>Care provider responsibilities </a:t>
            </a:r>
          </a:p>
          <a:p>
            <a:pPr marL="800100" lvl="1" indent="-342900" defTabSz="914309">
              <a:lnSpc>
                <a:spcPct val="110000"/>
              </a:lnSpc>
              <a:buFont typeface="+mj-lt"/>
              <a:buAutoNum type="alphaLcParenR"/>
            </a:pPr>
            <a:r>
              <a:rPr lang="en-CA" sz="1200" dirty="0">
                <a:solidFill>
                  <a:schemeClr val="bg1"/>
                </a:solidFill>
                <a:latin typeface="Roboto Condensed Light" panose="02000000000000000000" pitchFamily="2" charset="0"/>
                <a:ea typeface="Roboto Condensed Light" panose="02000000000000000000" pitchFamily="2" charset="0"/>
              </a:rPr>
              <a:t>Adjustment to working hours</a:t>
            </a:r>
          </a:p>
          <a:p>
            <a:pPr marL="800100" lvl="1" indent="-342900" defTabSz="914309">
              <a:lnSpc>
                <a:spcPct val="110000"/>
              </a:lnSpc>
              <a:buFont typeface="+mj-lt"/>
              <a:buAutoNum type="alphaLcParenR"/>
            </a:pPr>
            <a:r>
              <a:rPr lang="en-CA" sz="1200" dirty="0">
                <a:solidFill>
                  <a:schemeClr val="bg1"/>
                </a:solidFill>
                <a:latin typeface="Roboto Condensed Light" panose="02000000000000000000" pitchFamily="2" charset="0"/>
                <a:ea typeface="Roboto Condensed Light" panose="02000000000000000000" pitchFamily="2" charset="0"/>
              </a:rPr>
              <a:t>Requirements to work remotely</a:t>
            </a:r>
          </a:p>
        </p:txBody>
      </p:sp>
    </p:spTree>
    <p:extLst>
      <p:ext uri="{BB962C8B-B14F-4D97-AF65-F5344CB8AC3E}">
        <p14:creationId xmlns:p14="http://schemas.microsoft.com/office/powerpoint/2010/main" val="40677055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4CA82B1-EF6B-6442-AFD4-99B7AC11CD83}"/>
              </a:ext>
            </a:extLst>
          </p:cNvPr>
          <p:cNvSpPr>
            <a:spLocks noGrp="1"/>
          </p:cNvSpPr>
          <p:nvPr>
            <p:ph type="title"/>
          </p:nvPr>
        </p:nvSpPr>
        <p:spPr/>
        <p:txBody>
          <a:bodyPr/>
          <a:lstStyle/>
          <a:p>
            <a:pPr>
              <a:lnSpc>
                <a:spcPct val="90000"/>
              </a:lnSpc>
            </a:pPr>
            <a:r>
              <a:rPr lang="en-US" dirty="0">
                <a:solidFill>
                  <a:schemeClr val="bg1">
                    <a:lumMod val="50000"/>
                  </a:schemeClr>
                </a:solidFill>
              </a:rPr>
              <a:t>Manager Action 2 </a:t>
            </a:r>
            <a:br>
              <a:rPr lang="en-US" dirty="0">
                <a:solidFill>
                  <a:schemeClr val="bg1">
                    <a:lumMod val="50000"/>
                  </a:schemeClr>
                </a:solidFill>
              </a:rPr>
            </a:br>
            <a:r>
              <a:rPr lang="en-US" sz="2000" dirty="0">
                <a:solidFill>
                  <a:schemeClr val="bg1">
                    <a:lumMod val="50000"/>
                  </a:schemeClr>
                </a:solidFill>
              </a:rPr>
              <a:t>Identify Solutions: Team-Specific Work Coverage Plans</a:t>
            </a:r>
            <a:endParaRPr lang="en-US" dirty="0">
              <a:solidFill>
                <a:schemeClr val="bg1">
                  <a:lumMod val="50000"/>
                </a:schemeClr>
              </a:solidFill>
            </a:endParaRPr>
          </a:p>
        </p:txBody>
      </p:sp>
      <p:sp>
        <p:nvSpPr>
          <p:cNvPr id="23" name="TextBox 22">
            <a:extLst>
              <a:ext uri="{FF2B5EF4-FFF2-40B4-BE49-F238E27FC236}">
                <a16:creationId xmlns:a16="http://schemas.microsoft.com/office/drawing/2014/main" id="{A37E5CDB-E763-8D4F-B979-45C0730610CE}"/>
              </a:ext>
            </a:extLst>
          </p:cNvPr>
          <p:cNvSpPr txBox="1"/>
          <p:nvPr/>
        </p:nvSpPr>
        <p:spPr>
          <a:xfrm>
            <a:off x="-72428" y="-923453"/>
            <a:ext cx="0" cy="0"/>
          </a:xfrm>
          <a:prstGeom prst="rect">
            <a:avLst/>
          </a:prstGeom>
        </p:spPr>
        <p:txBody>
          <a:bodyPr wrap="none" lIns="0" tIns="0" rIns="0" bIns="0" numCol="1" spcCol="360000" rtlCol="0">
            <a:noAutofit/>
          </a:bodyPr>
          <a:lstStyle/>
          <a:p>
            <a:pPr marL="0" indent="0" algn="l">
              <a:lnSpc>
                <a:spcPct val="110000"/>
              </a:lnSpc>
              <a:buNone/>
            </a:pPr>
            <a:endParaRPr lang="en-US" sz="1400" err="1">
              <a:latin typeface="Roboto Condensed Light" panose="02000000000000000000" pitchFamily="2" charset="0"/>
              <a:ea typeface="Roboto Condensed Light" panose="02000000000000000000" pitchFamily="2" charset="0"/>
            </a:endParaRPr>
          </a:p>
        </p:txBody>
      </p:sp>
      <p:sp>
        <p:nvSpPr>
          <p:cNvPr id="31" name="Text Placeholder 7">
            <a:extLst>
              <a:ext uri="{FF2B5EF4-FFF2-40B4-BE49-F238E27FC236}">
                <a16:creationId xmlns:a16="http://schemas.microsoft.com/office/drawing/2014/main" id="{C2BBC1A1-EC69-054E-AF7E-CBCED76E0B70}"/>
              </a:ext>
            </a:extLst>
          </p:cNvPr>
          <p:cNvSpPr txBox="1">
            <a:spLocks/>
          </p:cNvSpPr>
          <p:nvPr/>
        </p:nvSpPr>
        <p:spPr>
          <a:xfrm>
            <a:off x="354106" y="1445329"/>
            <a:ext cx="7063244" cy="3473665"/>
          </a:xfrm>
          <a:prstGeom prst="rect">
            <a:avLst/>
          </a:prstGeom>
        </p:spPr>
        <p:txBody>
          <a:bodyPr lIns="0" tIns="0" rIns="0" bIns="0" numCol="1" spcCol="360000">
            <a:noAutofit/>
          </a:bodyPr>
          <a:lstStyle>
            <a:lvl1pPr marL="0" indent="0" algn="l" defTabSz="914400" rtl="0" eaLnBrk="1" latinLnBrk="0" hangingPunct="1">
              <a:lnSpc>
                <a:spcPts val="1800"/>
              </a:lnSpc>
              <a:spcBef>
                <a:spcPts val="1000"/>
              </a:spcBef>
              <a:buFont typeface="Arial" panose="020B0604020202020204" pitchFamily="34" charset="0"/>
              <a:buNone/>
              <a:defRPr sz="1400" b="0" i="0" kern="1200">
                <a:solidFill>
                  <a:srgbClr val="4A4A4A"/>
                </a:solidFill>
                <a:latin typeface="Roboto Condensed Light" panose="02000000000000000000" pitchFamily="2" charset="0"/>
                <a:ea typeface="+mn-ea"/>
                <a:cs typeface="Arial Narrow" panose="020B0604020202020204" pitchFamily="34" charset="0"/>
              </a:defRPr>
            </a:lvl1pPr>
            <a:lvl2pPr marL="457200" indent="0" algn="l" defTabSz="914400" rtl="0" eaLnBrk="1" latinLnBrk="0" hangingPunct="1">
              <a:lnSpc>
                <a:spcPts val="1700"/>
              </a:lnSpc>
              <a:spcBef>
                <a:spcPts val="500"/>
              </a:spcBef>
              <a:buFont typeface="Arial" panose="020B0604020202020204" pitchFamily="34" charset="0"/>
              <a:buNone/>
              <a:defRPr sz="1400" kern="1200">
                <a:solidFill>
                  <a:srgbClr val="4B4B4B"/>
                </a:solidFill>
                <a:latin typeface="Arial" panose="020B0604020202020204" pitchFamily="34" charset="0"/>
                <a:ea typeface="+mn-ea"/>
                <a:cs typeface="Arial" panose="020B0604020202020204" pitchFamily="34" charset="0"/>
              </a:defRPr>
            </a:lvl2pPr>
            <a:lvl3pPr marL="914400" indent="0" algn="l" defTabSz="914400" rtl="0" eaLnBrk="1" latinLnBrk="0" hangingPunct="1">
              <a:lnSpc>
                <a:spcPts val="1700"/>
              </a:lnSpc>
              <a:spcBef>
                <a:spcPts val="500"/>
              </a:spcBef>
              <a:buFont typeface="Arial" panose="020B0604020202020204" pitchFamily="34" charset="0"/>
              <a:buNone/>
              <a:defRPr sz="1400" kern="1200">
                <a:solidFill>
                  <a:srgbClr val="4B4B4B"/>
                </a:solidFill>
                <a:latin typeface="Arial" panose="020B0604020202020204" pitchFamily="34" charset="0"/>
                <a:ea typeface="+mn-ea"/>
                <a:cs typeface="Arial" panose="020B0604020202020204" pitchFamily="34" charset="0"/>
              </a:defRPr>
            </a:lvl3pPr>
            <a:lvl4pPr marL="1371600" indent="0" algn="l" defTabSz="914400" rtl="0" eaLnBrk="1" latinLnBrk="0" hangingPunct="1">
              <a:lnSpc>
                <a:spcPts val="1700"/>
              </a:lnSpc>
              <a:spcBef>
                <a:spcPts val="500"/>
              </a:spcBef>
              <a:buFont typeface="Arial" panose="020B0604020202020204" pitchFamily="34" charset="0"/>
              <a:buNone/>
              <a:defRPr sz="1400" kern="1200">
                <a:solidFill>
                  <a:srgbClr val="4B4B4B"/>
                </a:solidFill>
                <a:latin typeface="Arial" panose="020B0604020202020204" pitchFamily="34" charset="0"/>
                <a:ea typeface="+mn-ea"/>
                <a:cs typeface="Arial" panose="020B0604020202020204" pitchFamily="34" charset="0"/>
              </a:defRPr>
            </a:lvl4pPr>
            <a:lvl5pPr marL="1828800" indent="0" algn="l" defTabSz="914400" rtl="0" eaLnBrk="1" latinLnBrk="0" hangingPunct="1">
              <a:lnSpc>
                <a:spcPts val="1700"/>
              </a:lnSpc>
              <a:spcBef>
                <a:spcPts val="500"/>
              </a:spcBef>
              <a:buFont typeface="Arial" panose="020B0604020202020204" pitchFamily="34" charset="0"/>
              <a:buNone/>
              <a:defRPr sz="1400" kern="1200">
                <a:solidFill>
                  <a:srgbClr val="4B4B4B"/>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600"/>
              </a:spcBef>
              <a:spcAft>
                <a:spcPts val="600"/>
              </a:spcAft>
            </a:pPr>
            <a:r>
              <a:rPr lang="en-CA" dirty="0">
                <a:solidFill>
                  <a:srgbClr val="000000"/>
                </a:solidFill>
                <a:ea typeface="Roboto Condensed Light" panose="02000000000000000000" pitchFamily="2" charset="0"/>
                <a:cs typeface="Arial" panose="020B0604020202020204" pitchFamily="34" charset="0"/>
              </a:rPr>
              <a:t>Setting and agreeing to new ways of working will eliminate a lot of stress on the employee. Having input into how the work will be done will give them a sense of control that will ease stress. It will also enable them to manage distractions that will be occurring in their environment.</a:t>
            </a:r>
          </a:p>
          <a:p>
            <a:pPr>
              <a:spcBef>
                <a:spcPts val="600"/>
              </a:spcBef>
              <a:spcAft>
                <a:spcPts val="600"/>
              </a:spcAft>
            </a:pPr>
            <a:r>
              <a:rPr lang="en-CA" dirty="0">
                <a:solidFill>
                  <a:srgbClr val="000000"/>
                </a:solidFill>
                <a:ea typeface="Roboto Condensed Light" panose="02000000000000000000" pitchFamily="2" charset="0"/>
                <a:cs typeface="Arial" panose="020B0604020202020204" pitchFamily="34" charset="0"/>
              </a:rPr>
              <a:t>Be clear, as the manager you are still responsible for ensuring business needs are met, and therefore, will be required to discuss and set temporary performance levels to provide clear expectations.  </a:t>
            </a:r>
          </a:p>
          <a:p>
            <a:pPr>
              <a:spcBef>
                <a:spcPts val="600"/>
              </a:spcBef>
              <a:spcAft>
                <a:spcPts val="600"/>
              </a:spcAft>
            </a:pPr>
            <a:endParaRPr lang="en-CA" dirty="0">
              <a:solidFill>
                <a:srgbClr val="000000"/>
              </a:solidFill>
              <a:ea typeface="Roboto Condensed Light" panose="02000000000000000000" pitchFamily="2" charset="0"/>
              <a:cs typeface="Arial" panose="020B0604020202020204" pitchFamily="34" charset="0"/>
            </a:endParaRPr>
          </a:p>
          <a:p>
            <a:pPr>
              <a:lnSpc>
                <a:spcPct val="110000"/>
              </a:lnSpc>
            </a:pPr>
            <a:endParaRPr lang="en-CA" dirty="0">
              <a:solidFill>
                <a:srgbClr val="000000"/>
              </a:solidFill>
              <a:ea typeface="Roboto Condensed Light" panose="02000000000000000000" pitchFamily="2" charset="0"/>
            </a:endParaRPr>
          </a:p>
        </p:txBody>
      </p:sp>
      <p:sp>
        <p:nvSpPr>
          <p:cNvPr id="32" name="TextBox 31">
            <a:extLst>
              <a:ext uri="{FF2B5EF4-FFF2-40B4-BE49-F238E27FC236}">
                <a16:creationId xmlns:a16="http://schemas.microsoft.com/office/drawing/2014/main" id="{4DF10734-883C-824A-9417-C85E7A0A2A62}"/>
              </a:ext>
            </a:extLst>
          </p:cNvPr>
          <p:cNvSpPr txBox="1"/>
          <p:nvPr/>
        </p:nvSpPr>
        <p:spPr>
          <a:xfrm>
            <a:off x="8663025" y="563613"/>
            <a:ext cx="3262476" cy="1481761"/>
          </a:xfrm>
          <a:prstGeom prst="rect">
            <a:avLst/>
          </a:prstGeom>
        </p:spPr>
        <p:txBody>
          <a:bodyPr vert="horz" wrap="square" lIns="0" tIns="6931" rIns="0" bIns="0" rtlCol="0">
            <a:noAutofit/>
          </a:bodyPr>
          <a:lstStyle/>
          <a:p>
            <a:pPr marL="367200" marR="242975" lvl="0" indent="0" algn="l" defTabSz="554492" rtl="0" eaLnBrk="1" fontAlgn="auto" latinLnBrk="0" hangingPunct="1">
              <a:lnSpc>
                <a:spcPct val="110000"/>
              </a:lnSpc>
              <a:spcBef>
                <a:spcPts val="1000"/>
              </a:spcBef>
              <a:spcAft>
                <a:spcPts val="0"/>
              </a:spcAft>
              <a:buClrTx/>
              <a:buSzTx/>
              <a:buFontTx/>
              <a:buNone/>
              <a:tabLst/>
              <a:defRPr/>
            </a:pPr>
            <a:br>
              <a:rPr lang="en-US" sz="1600">
                <a:solidFill>
                  <a:schemeClr val="bg1"/>
                </a:solidFill>
                <a:latin typeface="Montserrat Light" pitchFamily="2" charset="77"/>
              </a:rPr>
            </a:br>
            <a:endParaRPr lang="en-US" sz="1600">
              <a:solidFill>
                <a:schemeClr val="bg1"/>
              </a:solidFill>
              <a:latin typeface="Montserrat Light" pitchFamily="2" charset="77"/>
            </a:endParaRPr>
          </a:p>
        </p:txBody>
      </p:sp>
      <p:sp>
        <p:nvSpPr>
          <p:cNvPr id="63" name="TextBox 62">
            <a:extLst>
              <a:ext uri="{FF2B5EF4-FFF2-40B4-BE49-F238E27FC236}">
                <a16:creationId xmlns:a16="http://schemas.microsoft.com/office/drawing/2014/main" id="{D4CBFED0-3E95-5046-B80B-C9F969C401DA}"/>
              </a:ext>
            </a:extLst>
          </p:cNvPr>
          <p:cNvSpPr txBox="1"/>
          <p:nvPr/>
        </p:nvSpPr>
        <p:spPr>
          <a:xfrm>
            <a:off x="56561" y="-94268"/>
            <a:ext cx="0" cy="0"/>
          </a:xfrm>
          <a:prstGeom prst="rect">
            <a:avLst/>
          </a:prstGeom>
        </p:spPr>
        <p:txBody>
          <a:bodyPr wrap="none" lIns="0" tIns="0" rIns="0" bIns="0" numCol="1" spcCol="360000" rtlCol="0">
            <a:noAutofit/>
          </a:bodyPr>
          <a:lstStyle/>
          <a:p>
            <a:pPr marL="0" indent="0" algn="l">
              <a:lnSpc>
                <a:spcPct val="110000"/>
              </a:lnSpc>
              <a:buNone/>
            </a:pPr>
            <a:endParaRPr lang="en-US" sz="1400" err="1">
              <a:latin typeface="Roboto Condensed Light" panose="02000000000000000000" pitchFamily="2" charset="0"/>
              <a:ea typeface="Roboto Condensed Light" panose="02000000000000000000" pitchFamily="2" charset="0"/>
            </a:endParaRPr>
          </a:p>
        </p:txBody>
      </p:sp>
      <p:sp>
        <p:nvSpPr>
          <p:cNvPr id="18" name="TextBox 17">
            <a:extLst>
              <a:ext uri="{FF2B5EF4-FFF2-40B4-BE49-F238E27FC236}">
                <a16:creationId xmlns:a16="http://schemas.microsoft.com/office/drawing/2014/main" id="{3BF3458E-50B7-446E-A61D-1F4BFDD0D382}"/>
              </a:ext>
            </a:extLst>
          </p:cNvPr>
          <p:cNvSpPr txBox="1"/>
          <p:nvPr/>
        </p:nvSpPr>
        <p:spPr>
          <a:xfrm>
            <a:off x="8936426" y="7062966"/>
            <a:ext cx="0" cy="0"/>
          </a:xfrm>
          <a:prstGeom prst="rect">
            <a:avLst/>
          </a:prstGeom>
        </p:spPr>
        <p:txBody>
          <a:bodyPr wrap="none" lIns="0" tIns="0" rIns="0" bIns="0" numCol="1" spcCol="360000" rtlCol="0">
            <a:noAutofit/>
          </a:bodyPr>
          <a:lstStyle/>
          <a:p>
            <a:pPr marL="0" indent="0" algn="l">
              <a:lnSpc>
                <a:spcPct val="110000"/>
              </a:lnSpc>
              <a:buNone/>
            </a:pPr>
            <a:endParaRPr lang="en-US" sz="1400" err="1">
              <a:latin typeface="Roboto Condensed Light" panose="02000000000000000000" pitchFamily="2" charset="0"/>
              <a:ea typeface="Roboto Condensed Light" panose="02000000000000000000" pitchFamily="2" charset="0"/>
            </a:endParaRPr>
          </a:p>
        </p:txBody>
      </p:sp>
      <p:sp>
        <p:nvSpPr>
          <p:cNvPr id="22" name="Text Placeholder 7">
            <a:extLst>
              <a:ext uri="{FF2B5EF4-FFF2-40B4-BE49-F238E27FC236}">
                <a16:creationId xmlns:a16="http://schemas.microsoft.com/office/drawing/2014/main" id="{CB26B726-E4D0-44BB-B4BF-CC3664A212BA}"/>
              </a:ext>
            </a:extLst>
          </p:cNvPr>
          <p:cNvSpPr txBox="1">
            <a:spLocks/>
          </p:cNvSpPr>
          <p:nvPr/>
        </p:nvSpPr>
        <p:spPr>
          <a:xfrm>
            <a:off x="8663025" y="179040"/>
            <a:ext cx="3382220" cy="6006245"/>
          </a:xfrm>
          <a:prstGeom prst="rect">
            <a:avLst/>
          </a:prstGeom>
        </p:spPr>
        <p:txBody>
          <a:bodyPr lIns="0" tIns="0" rIns="0" bIns="0" numCol="1" spcCol="360000" anchor="t">
            <a:noAutofit/>
          </a:bodyPr>
          <a:lstStyle>
            <a:lvl1pPr marL="0" indent="0" algn="l" defTabSz="914400" rtl="0" eaLnBrk="1" latinLnBrk="0" hangingPunct="1">
              <a:lnSpc>
                <a:spcPts val="1800"/>
              </a:lnSpc>
              <a:spcBef>
                <a:spcPts val="1000"/>
              </a:spcBef>
              <a:buFont typeface="Arial" panose="020B0604020202020204" pitchFamily="34" charset="0"/>
              <a:buNone/>
              <a:defRPr sz="1400" b="0" i="0" kern="1200">
                <a:solidFill>
                  <a:srgbClr val="4A4A4A"/>
                </a:solidFill>
                <a:latin typeface="Roboto Condensed Light" panose="02000000000000000000" pitchFamily="2" charset="0"/>
                <a:ea typeface="+mn-ea"/>
                <a:cs typeface="Arial Narrow" panose="020B0604020202020204" pitchFamily="34" charset="0"/>
              </a:defRPr>
            </a:lvl1pPr>
            <a:lvl2pPr marL="457200" indent="0" algn="l" defTabSz="914400" rtl="0" eaLnBrk="1" latinLnBrk="0" hangingPunct="1">
              <a:lnSpc>
                <a:spcPts val="1700"/>
              </a:lnSpc>
              <a:spcBef>
                <a:spcPts val="500"/>
              </a:spcBef>
              <a:buFont typeface="Arial" panose="020B0604020202020204" pitchFamily="34" charset="0"/>
              <a:buNone/>
              <a:defRPr sz="1400" kern="1200">
                <a:solidFill>
                  <a:srgbClr val="4B4B4B"/>
                </a:solidFill>
                <a:latin typeface="Arial" panose="020B0604020202020204" pitchFamily="34" charset="0"/>
                <a:ea typeface="+mn-ea"/>
                <a:cs typeface="Arial" panose="020B0604020202020204" pitchFamily="34" charset="0"/>
              </a:defRPr>
            </a:lvl2pPr>
            <a:lvl3pPr marL="914400" indent="0" algn="l" defTabSz="914400" rtl="0" eaLnBrk="1" latinLnBrk="0" hangingPunct="1">
              <a:lnSpc>
                <a:spcPts val="1700"/>
              </a:lnSpc>
              <a:spcBef>
                <a:spcPts val="500"/>
              </a:spcBef>
              <a:buFont typeface="Arial" panose="020B0604020202020204" pitchFamily="34" charset="0"/>
              <a:buNone/>
              <a:defRPr sz="1400" kern="1200">
                <a:solidFill>
                  <a:srgbClr val="4B4B4B"/>
                </a:solidFill>
                <a:latin typeface="Arial" panose="020B0604020202020204" pitchFamily="34" charset="0"/>
                <a:ea typeface="+mn-ea"/>
                <a:cs typeface="Arial" panose="020B0604020202020204" pitchFamily="34" charset="0"/>
              </a:defRPr>
            </a:lvl3pPr>
            <a:lvl4pPr marL="1371600" indent="0" algn="l" defTabSz="914400" rtl="0" eaLnBrk="1" latinLnBrk="0" hangingPunct="1">
              <a:lnSpc>
                <a:spcPts val="1700"/>
              </a:lnSpc>
              <a:spcBef>
                <a:spcPts val="500"/>
              </a:spcBef>
              <a:buFont typeface="Arial" panose="020B0604020202020204" pitchFamily="34" charset="0"/>
              <a:buNone/>
              <a:defRPr sz="1400" kern="1200">
                <a:solidFill>
                  <a:srgbClr val="4B4B4B"/>
                </a:solidFill>
                <a:latin typeface="Arial" panose="020B0604020202020204" pitchFamily="34" charset="0"/>
                <a:ea typeface="+mn-ea"/>
                <a:cs typeface="Arial" panose="020B0604020202020204" pitchFamily="34" charset="0"/>
              </a:defRPr>
            </a:lvl4pPr>
            <a:lvl5pPr marL="1828800" indent="0" algn="l" defTabSz="914400" rtl="0" eaLnBrk="1" latinLnBrk="0" hangingPunct="1">
              <a:lnSpc>
                <a:spcPts val="1700"/>
              </a:lnSpc>
              <a:spcBef>
                <a:spcPts val="500"/>
              </a:spcBef>
              <a:buFont typeface="Arial" panose="020B0604020202020204" pitchFamily="34" charset="0"/>
              <a:buNone/>
              <a:defRPr sz="1400" kern="1200">
                <a:solidFill>
                  <a:srgbClr val="4B4B4B"/>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14309">
              <a:lnSpc>
                <a:spcPct val="110000"/>
              </a:lnSpc>
            </a:pPr>
            <a:r>
              <a:rPr lang="en-CA" sz="2400" b="1" dirty="0">
                <a:solidFill>
                  <a:schemeClr val="bg1"/>
                </a:solidFill>
              </a:rPr>
              <a:t>Recommended steps to build team-specific work coverage plans:</a:t>
            </a:r>
          </a:p>
          <a:p>
            <a:pPr marL="342900" indent="-342900" defTabSz="914309">
              <a:lnSpc>
                <a:spcPct val="110000"/>
              </a:lnSpc>
              <a:buFont typeface="+mj-lt"/>
              <a:buAutoNum type="arabicPeriod"/>
            </a:pPr>
            <a:r>
              <a:rPr lang="en-CA" dirty="0">
                <a:solidFill>
                  <a:schemeClr val="bg1"/>
                </a:solidFill>
              </a:rPr>
              <a:t>Confirm hours of work with each employee:</a:t>
            </a:r>
          </a:p>
          <a:p>
            <a:pPr marL="800100" lvl="1" indent="-342900" defTabSz="914309">
              <a:lnSpc>
                <a:spcPct val="110000"/>
              </a:lnSpc>
              <a:buFont typeface="+mj-lt"/>
              <a:buAutoNum type="alphaLcParenR"/>
            </a:pPr>
            <a:r>
              <a:rPr lang="en-CA" sz="1200" dirty="0">
                <a:solidFill>
                  <a:schemeClr val="bg1"/>
                </a:solidFill>
                <a:latin typeface="Roboto Condensed Light" panose="02000000000000000000" pitchFamily="2" charset="0"/>
              </a:rPr>
              <a:t>Schedule</a:t>
            </a:r>
          </a:p>
          <a:p>
            <a:pPr marL="800100" lvl="1" indent="-342900" defTabSz="914309">
              <a:lnSpc>
                <a:spcPct val="110000"/>
              </a:lnSpc>
              <a:buFont typeface="+mj-lt"/>
              <a:buAutoNum type="alphaLcParenR"/>
            </a:pPr>
            <a:r>
              <a:rPr lang="en-CA" sz="1200" dirty="0">
                <a:solidFill>
                  <a:schemeClr val="bg1"/>
                </a:solidFill>
                <a:latin typeface="Roboto Condensed Light" panose="02000000000000000000" pitchFamily="2" charset="0"/>
              </a:rPr>
              <a:t>Number of hours </a:t>
            </a:r>
          </a:p>
          <a:p>
            <a:pPr marL="342900" indent="-342900" defTabSz="914309">
              <a:lnSpc>
                <a:spcPct val="110000"/>
              </a:lnSpc>
              <a:buFont typeface="+mj-lt"/>
              <a:buAutoNum type="arabicPeriod"/>
            </a:pPr>
            <a:r>
              <a:rPr lang="en-CA" dirty="0">
                <a:solidFill>
                  <a:schemeClr val="bg1"/>
                </a:solidFill>
                <a:ea typeface="Roboto Condensed Light" panose="02000000000000000000" pitchFamily="2" charset="0"/>
              </a:rPr>
              <a:t>Establish new performance levels under current situation:</a:t>
            </a:r>
          </a:p>
          <a:p>
            <a:pPr marL="800100" lvl="1" indent="-342900" defTabSz="914309">
              <a:lnSpc>
                <a:spcPct val="110000"/>
              </a:lnSpc>
              <a:buFont typeface="+mj-lt"/>
              <a:buAutoNum type="alphaLcParenR"/>
            </a:pPr>
            <a:r>
              <a:rPr lang="en-CA" sz="1200" dirty="0">
                <a:solidFill>
                  <a:schemeClr val="bg1"/>
                </a:solidFill>
                <a:latin typeface="+mn-lt"/>
                <a:ea typeface="Roboto Condensed Light" panose="02000000000000000000" pitchFamily="2" charset="0"/>
              </a:rPr>
              <a:t>Deliverable/Output</a:t>
            </a:r>
          </a:p>
          <a:p>
            <a:pPr marL="800100" lvl="1" indent="-342900" defTabSz="914309">
              <a:lnSpc>
                <a:spcPct val="110000"/>
              </a:lnSpc>
              <a:buFont typeface="+mj-lt"/>
              <a:buAutoNum type="alphaLcParenR"/>
            </a:pPr>
            <a:r>
              <a:rPr lang="en-CA" sz="1200" dirty="0">
                <a:solidFill>
                  <a:schemeClr val="bg1"/>
                </a:solidFill>
                <a:latin typeface="+mn-lt"/>
                <a:ea typeface="Roboto Condensed Light" panose="02000000000000000000" pitchFamily="2" charset="0"/>
              </a:rPr>
              <a:t>Measurement</a:t>
            </a:r>
          </a:p>
          <a:p>
            <a:pPr marL="800100" lvl="1" indent="-342900" defTabSz="914309">
              <a:lnSpc>
                <a:spcPct val="110000"/>
              </a:lnSpc>
              <a:buFont typeface="+mj-lt"/>
              <a:buAutoNum type="alphaLcParenR"/>
            </a:pPr>
            <a:r>
              <a:rPr lang="en-CA" sz="1200" dirty="0">
                <a:solidFill>
                  <a:schemeClr val="bg1"/>
                </a:solidFill>
                <a:latin typeface="+mn-lt"/>
                <a:ea typeface="Roboto Condensed Light" panose="02000000000000000000" pitchFamily="2" charset="0"/>
              </a:rPr>
              <a:t>Timeframe</a:t>
            </a:r>
          </a:p>
          <a:p>
            <a:pPr marL="342900" indent="-342900" defTabSz="914309">
              <a:lnSpc>
                <a:spcPct val="110000"/>
              </a:lnSpc>
              <a:buFont typeface="+mj-lt"/>
              <a:buAutoNum type="arabicPeriod"/>
            </a:pPr>
            <a:r>
              <a:rPr lang="en-CA" dirty="0">
                <a:solidFill>
                  <a:schemeClr val="bg1"/>
                </a:solidFill>
                <a:ea typeface="Roboto Condensed Light" panose="02000000000000000000" pitchFamily="2" charset="0"/>
              </a:rPr>
              <a:t>As a team discuss new working norms in a remote environment:</a:t>
            </a:r>
          </a:p>
          <a:p>
            <a:pPr marL="800100" lvl="1" indent="-342900" defTabSz="914309">
              <a:lnSpc>
                <a:spcPct val="110000"/>
              </a:lnSpc>
              <a:buFont typeface="+mj-lt"/>
              <a:buAutoNum type="alphaLcParenR"/>
            </a:pPr>
            <a:r>
              <a:rPr lang="en-CA" sz="1200" dirty="0">
                <a:solidFill>
                  <a:schemeClr val="bg1"/>
                </a:solidFill>
                <a:latin typeface="Roboto Condensed Light" panose="02000000000000000000" pitchFamily="2" charset="0"/>
                <a:ea typeface="Roboto Condensed Light" panose="02000000000000000000" pitchFamily="2" charset="0"/>
              </a:rPr>
              <a:t>Team  calls – length and cadence</a:t>
            </a:r>
          </a:p>
          <a:p>
            <a:pPr marL="800100" lvl="1" indent="-342900" defTabSz="914309">
              <a:lnSpc>
                <a:spcPct val="110000"/>
              </a:lnSpc>
              <a:buFont typeface="+mj-lt"/>
              <a:buAutoNum type="alphaLcParenR"/>
            </a:pPr>
            <a:r>
              <a:rPr lang="en-CA" sz="1200" dirty="0">
                <a:solidFill>
                  <a:schemeClr val="bg1"/>
                </a:solidFill>
                <a:latin typeface="Roboto Condensed Light" panose="02000000000000000000" pitchFamily="2" charset="0"/>
                <a:ea typeface="Roboto Condensed Light" panose="02000000000000000000" pitchFamily="2" charset="0"/>
              </a:rPr>
              <a:t>1:1 check-ins – length and cadence</a:t>
            </a:r>
          </a:p>
          <a:p>
            <a:pPr marL="800100" lvl="1" indent="-342900" defTabSz="914309">
              <a:lnSpc>
                <a:spcPct val="110000"/>
              </a:lnSpc>
              <a:buFont typeface="+mj-lt"/>
              <a:buAutoNum type="alphaLcParenR"/>
            </a:pPr>
            <a:r>
              <a:rPr lang="en-CA" sz="1200" dirty="0">
                <a:solidFill>
                  <a:schemeClr val="bg1"/>
                </a:solidFill>
                <a:latin typeface="Roboto Condensed Light" panose="02000000000000000000" pitchFamily="2" charset="0"/>
                <a:ea typeface="Roboto Condensed Light" panose="02000000000000000000" pitchFamily="2" charset="0"/>
              </a:rPr>
              <a:t>Use of technology including team collaboration sites, video, and calendars</a:t>
            </a:r>
          </a:p>
          <a:p>
            <a:pPr marL="800100" lvl="1" indent="-342900" defTabSz="914309">
              <a:lnSpc>
                <a:spcPct val="110000"/>
              </a:lnSpc>
              <a:buFont typeface="+mj-lt"/>
              <a:buAutoNum type="alphaLcParenR"/>
            </a:pPr>
            <a:endParaRPr lang="en-CA" sz="1200" dirty="0">
              <a:solidFill>
                <a:schemeClr val="bg1"/>
              </a:solidFill>
              <a:latin typeface="Roboto Condensed Light" panose="02000000000000000000" pitchFamily="2" charset="0"/>
              <a:ea typeface="Roboto Condensed Light" panose="02000000000000000000" pitchFamily="2" charset="0"/>
            </a:endParaRPr>
          </a:p>
          <a:p>
            <a:pPr lvl="1" defTabSz="914309">
              <a:lnSpc>
                <a:spcPct val="110000"/>
              </a:lnSpc>
            </a:pPr>
            <a:endParaRPr lang="en-CA" sz="1600" dirty="0">
              <a:solidFill>
                <a:schemeClr val="bg1"/>
              </a:solidFill>
              <a:latin typeface="Roboto Condensed Light" panose="02000000000000000000" pitchFamily="2" charset="0"/>
              <a:ea typeface="Roboto Condensed Light" panose="02000000000000000000" pitchFamily="2" charset="0"/>
            </a:endParaRPr>
          </a:p>
        </p:txBody>
      </p:sp>
    </p:spTree>
    <p:extLst>
      <p:ext uri="{BB962C8B-B14F-4D97-AF65-F5344CB8AC3E}">
        <p14:creationId xmlns:p14="http://schemas.microsoft.com/office/powerpoint/2010/main" val="30403625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4CA82B1-EF6B-6442-AFD4-99B7AC11CD83}"/>
              </a:ext>
            </a:extLst>
          </p:cNvPr>
          <p:cNvSpPr>
            <a:spLocks noGrp="1"/>
          </p:cNvSpPr>
          <p:nvPr>
            <p:ph type="title"/>
          </p:nvPr>
        </p:nvSpPr>
        <p:spPr/>
        <p:txBody>
          <a:bodyPr/>
          <a:lstStyle/>
          <a:p>
            <a:pPr>
              <a:lnSpc>
                <a:spcPct val="90000"/>
              </a:lnSpc>
            </a:pPr>
            <a:r>
              <a:rPr lang="en-US">
                <a:solidFill>
                  <a:schemeClr val="bg1">
                    <a:lumMod val="50000"/>
                  </a:schemeClr>
                </a:solidFill>
              </a:rPr>
              <a:t>Manager Action 3 </a:t>
            </a:r>
            <a:br>
              <a:rPr lang="en-US">
                <a:solidFill>
                  <a:schemeClr val="bg1">
                    <a:lumMod val="50000"/>
                  </a:schemeClr>
                </a:solidFill>
              </a:rPr>
            </a:br>
            <a:r>
              <a:rPr lang="en-US" sz="2000">
                <a:solidFill>
                  <a:schemeClr val="bg1">
                    <a:lumMod val="50000"/>
                  </a:schemeClr>
                </a:solidFill>
              </a:rPr>
              <a:t>Implement &amp; Monitor</a:t>
            </a:r>
            <a:endParaRPr lang="en-US">
              <a:solidFill>
                <a:schemeClr val="bg1">
                  <a:lumMod val="50000"/>
                </a:schemeClr>
              </a:solidFill>
            </a:endParaRPr>
          </a:p>
        </p:txBody>
      </p:sp>
      <p:sp>
        <p:nvSpPr>
          <p:cNvPr id="23" name="TextBox 22">
            <a:extLst>
              <a:ext uri="{FF2B5EF4-FFF2-40B4-BE49-F238E27FC236}">
                <a16:creationId xmlns:a16="http://schemas.microsoft.com/office/drawing/2014/main" id="{A37E5CDB-E763-8D4F-B979-45C0730610CE}"/>
              </a:ext>
            </a:extLst>
          </p:cNvPr>
          <p:cNvSpPr txBox="1"/>
          <p:nvPr/>
        </p:nvSpPr>
        <p:spPr>
          <a:xfrm>
            <a:off x="-72428" y="-923453"/>
            <a:ext cx="0" cy="0"/>
          </a:xfrm>
          <a:prstGeom prst="rect">
            <a:avLst/>
          </a:prstGeom>
        </p:spPr>
        <p:txBody>
          <a:bodyPr wrap="none" lIns="0" tIns="0" rIns="0" bIns="0" numCol="1" spcCol="360000" rtlCol="0">
            <a:noAutofit/>
          </a:bodyPr>
          <a:lstStyle/>
          <a:p>
            <a:pPr marL="0" indent="0" algn="l">
              <a:lnSpc>
                <a:spcPct val="110000"/>
              </a:lnSpc>
              <a:buNone/>
            </a:pPr>
            <a:endParaRPr lang="en-US" sz="1400" err="1">
              <a:latin typeface="Roboto Condensed Light" panose="02000000000000000000" pitchFamily="2" charset="0"/>
              <a:ea typeface="Roboto Condensed Light" panose="02000000000000000000" pitchFamily="2" charset="0"/>
            </a:endParaRPr>
          </a:p>
        </p:txBody>
      </p:sp>
      <p:sp>
        <p:nvSpPr>
          <p:cNvPr id="31" name="Text Placeholder 7">
            <a:extLst>
              <a:ext uri="{FF2B5EF4-FFF2-40B4-BE49-F238E27FC236}">
                <a16:creationId xmlns:a16="http://schemas.microsoft.com/office/drawing/2014/main" id="{C2BBC1A1-EC69-054E-AF7E-CBCED76E0B70}"/>
              </a:ext>
            </a:extLst>
          </p:cNvPr>
          <p:cNvSpPr txBox="1">
            <a:spLocks/>
          </p:cNvSpPr>
          <p:nvPr/>
        </p:nvSpPr>
        <p:spPr>
          <a:xfrm>
            <a:off x="354106" y="1445329"/>
            <a:ext cx="7063244" cy="3473665"/>
          </a:xfrm>
          <a:prstGeom prst="rect">
            <a:avLst/>
          </a:prstGeom>
        </p:spPr>
        <p:txBody>
          <a:bodyPr lIns="0" tIns="0" rIns="0" bIns="0" numCol="1" spcCol="360000">
            <a:noAutofit/>
          </a:bodyPr>
          <a:lstStyle>
            <a:lvl1pPr marL="0" indent="0" algn="l" defTabSz="914400" rtl="0" eaLnBrk="1" latinLnBrk="0" hangingPunct="1">
              <a:lnSpc>
                <a:spcPts val="1800"/>
              </a:lnSpc>
              <a:spcBef>
                <a:spcPts val="1000"/>
              </a:spcBef>
              <a:buFont typeface="Arial" panose="020B0604020202020204" pitchFamily="34" charset="0"/>
              <a:buNone/>
              <a:defRPr sz="1400" b="0" i="0" kern="1200">
                <a:solidFill>
                  <a:srgbClr val="4A4A4A"/>
                </a:solidFill>
                <a:latin typeface="Roboto Condensed Light" panose="02000000000000000000" pitchFamily="2" charset="0"/>
                <a:ea typeface="+mn-ea"/>
                <a:cs typeface="Arial Narrow" panose="020B0604020202020204" pitchFamily="34" charset="0"/>
              </a:defRPr>
            </a:lvl1pPr>
            <a:lvl2pPr marL="457200" indent="0" algn="l" defTabSz="914400" rtl="0" eaLnBrk="1" latinLnBrk="0" hangingPunct="1">
              <a:lnSpc>
                <a:spcPts val="1700"/>
              </a:lnSpc>
              <a:spcBef>
                <a:spcPts val="500"/>
              </a:spcBef>
              <a:buFont typeface="Arial" panose="020B0604020202020204" pitchFamily="34" charset="0"/>
              <a:buNone/>
              <a:defRPr sz="1400" kern="1200">
                <a:solidFill>
                  <a:srgbClr val="4B4B4B"/>
                </a:solidFill>
                <a:latin typeface="Arial" panose="020B0604020202020204" pitchFamily="34" charset="0"/>
                <a:ea typeface="+mn-ea"/>
                <a:cs typeface="Arial" panose="020B0604020202020204" pitchFamily="34" charset="0"/>
              </a:defRPr>
            </a:lvl2pPr>
            <a:lvl3pPr marL="914400" indent="0" algn="l" defTabSz="914400" rtl="0" eaLnBrk="1" latinLnBrk="0" hangingPunct="1">
              <a:lnSpc>
                <a:spcPts val="1700"/>
              </a:lnSpc>
              <a:spcBef>
                <a:spcPts val="500"/>
              </a:spcBef>
              <a:buFont typeface="Arial" panose="020B0604020202020204" pitchFamily="34" charset="0"/>
              <a:buNone/>
              <a:defRPr sz="1400" kern="1200">
                <a:solidFill>
                  <a:srgbClr val="4B4B4B"/>
                </a:solidFill>
                <a:latin typeface="Arial" panose="020B0604020202020204" pitchFamily="34" charset="0"/>
                <a:ea typeface="+mn-ea"/>
                <a:cs typeface="Arial" panose="020B0604020202020204" pitchFamily="34" charset="0"/>
              </a:defRPr>
            </a:lvl3pPr>
            <a:lvl4pPr marL="1371600" indent="0" algn="l" defTabSz="914400" rtl="0" eaLnBrk="1" latinLnBrk="0" hangingPunct="1">
              <a:lnSpc>
                <a:spcPts val="1700"/>
              </a:lnSpc>
              <a:spcBef>
                <a:spcPts val="500"/>
              </a:spcBef>
              <a:buFont typeface="Arial" panose="020B0604020202020204" pitchFamily="34" charset="0"/>
              <a:buNone/>
              <a:defRPr sz="1400" kern="1200">
                <a:solidFill>
                  <a:srgbClr val="4B4B4B"/>
                </a:solidFill>
                <a:latin typeface="Arial" panose="020B0604020202020204" pitchFamily="34" charset="0"/>
                <a:ea typeface="+mn-ea"/>
                <a:cs typeface="Arial" panose="020B0604020202020204" pitchFamily="34" charset="0"/>
              </a:defRPr>
            </a:lvl4pPr>
            <a:lvl5pPr marL="1828800" indent="0" algn="l" defTabSz="914400" rtl="0" eaLnBrk="1" latinLnBrk="0" hangingPunct="1">
              <a:lnSpc>
                <a:spcPts val="1700"/>
              </a:lnSpc>
              <a:spcBef>
                <a:spcPts val="500"/>
              </a:spcBef>
              <a:buFont typeface="Arial" panose="020B0604020202020204" pitchFamily="34" charset="0"/>
              <a:buNone/>
              <a:defRPr sz="1400" kern="1200">
                <a:solidFill>
                  <a:srgbClr val="4B4B4B"/>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600"/>
              </a:spcBef>
              <a:spcAft>
                <a:spcPts val="600"/>
              </a:spcAft>
            </a:pPr>
            <a:r>
              <a:rPr lang="en-CA" dirty="0">
                <a:solidFill>
                  <a:srgbClr val="000000"/>
                </a:solidFill>
                <a:ea typeface="Roboto Condensed Light" panose="02000000000000000000" pitchFamily="2" charset="0"/>
                <a:cs typeface="Arial" panose="020B0604020202020204" pitchFamily="34" charset="0"/>
              </a:rPr>
              <a:t>No one can predict how long the current restrictions will be in place. Or how work will need to evolve to meet changing needs.</a:t>
            </a:r>
          </a:p>
          <a:p>
            <a:pPr>
              <a:spcBef>
                <a:spcPts val="600"/>
              </a:spcBef>
              <a:spcAft>
                <a:spcPts val="600"/>
              </a:spcAft>
            </a:pPr>
            <a:r>
              <a:rPr lang="en-CA" dirty="0">
                <a:solidFill>
                  <a:srgbClr val="000000"/>
                </a:solidFill>
                <a:ea typeface="Roboto Condensed Light" panose="02000000000000000000" pitchFamily="2" charset="0"/>
                <a:cs typeface="Arial" panose="020B0604020202020204" pitchFamily="34" charset="0"/>
              </a:rPr>
              <a:t>One thing is clear; we are in unknown territory. This means taking time to reflect on the ways of working as well as regularly checking the pulse of customers to meet their demands. We have seen customer demands decrease substantially in recent days and need to prepare for more declines or a sudden surge.</a:t>
            </a:r>
          </a:p>
          <a:p>
            <a:pPr>
              <a:spcBef>
                <a:spcPts val="600"/>
              </a:spcBef>
              <a:spcAft>
                <a:spcPts val="600"/>
              </a:spcAft>
            </a:pPr>
            <a:r>
              <a:rPr lang="en-CA" dirty="0">
                <a:solidFill>
                  <a:srgbClr val="000000"/>
                </a:solidFill>
                <a:ea typeface="Roboto Condensed Light" panose="02000000000000000000" pitchFamily="2" charset="0"/>
                <a:cs typeface="Arial" panose="020B0604020202020204" pitchFamily="34" charset="0"/>
              </a:rPr>
              <a:t>Being in regular contact with your team will ensure you can pivot when required.</a:t>
            </a:r>
          </a:p>
          <a:p>
            <a:pPr>
              <a:spcBef>
                <a:spcPts val="600"/>
              </a:spcBef>
              <a:spcAft>
                <a:spcPts val="600"/>
              </a:spcAft>
            </a:pPr>
            <a:endParaRPr lang="en-CA" dirty="0">
              <a:solidFill>
                <a:srgbClr val="000000"/>
              </a:solidFill>
              <a:ea typeface="Roboto Condensed Light" panose="02000000000000000000" pitchFamily="2" charset="0"/>
              <a:cs typeface="Arial" panose="020B0604020202020204" pitchFamily="34" charset="0"/>
            </a:endParaRPr>
          </a:p>
          <a:p>
            <a:pPr>
              <a:lnSpc>
                <a:spcPct val="110000"/>
              </a:lnSpc>
            </a:pPr>
            <a:endParaRPr lang="en-CA" dirty="0">
              <a:solidFill>
                <a:srgbClr val="000000"/>
              </a:solidFill>
              <a:ea typeface="Roboto Condensed Light" panose="02000000000000000000" pitchFamily="2" charset="0"/>
            </a:endParaRPr>
          </a:p>
        </p:txBody>
      </p:sp>
      <p:sp>
        <p:nvSpPr>
          <p:cNvPr id="32" name="TextBox 31">
            <a:extLst>
              <a:ext uri="{FF2B5EF4-FFF2-40B4-BE49-F238E27FC236}">
                <a16:creationId xmlns:a16="http://schemas.microsoft.com/office/drawing/2014/main" id="{4DF10734-883C-824A-9417-C85E7A0A2A62}"/>
              </a:ext>
            </a:extLst>
          </p:cNvPr>
          <p:cNvSpPr txBox="1"/>
          <p:nvPr/>
        </p:nvSpPr>
        <p:spPr>
          <a:xfrm>
            <a:off x="8663025" y="563613"/>
            <a:ext cx="3262476" cy="1481761"/>
          </a:xfrm>
          <a:prstGeom prst="rect">
            <a:avLst/>
          </a:prstGeom>
        </p:spPr>
        <p:txBody>
          <a:bodyPr vert="horz" wrap="square" lIns="0" tIns="6931" rIns="0" bIns="0" rtlCol="0">
            <a:noAutofit/>
          </a:bodyPr>
          <a:lstStyle/>
          <a:p>
            <a:pPr marL="367200" marR="242975" lvl="0" indent="0" algn="l" defTabSz="554492" rtl="0" eaLnBrk="1" fontAlgn="auto" latinLnBrk="0" hangingPunct="1">
              <a:lnSpc>
                <a:spcPct val="110000"/>
              </a:lnSpc>
              <a:spcBef>
                <a:spcPts val="1000"/>
              </a:spcBef>
              <a:spcAft>
                <a:spcPts val="0"/>
              </a:spcAft>
              <a:buClrTx/>
              <a:buSzTx/>
              <a:buFontTx/>
              <a:buNone/>
              <a:tabLst/>
              <a:defRPr/>
            </a:pPr>
            <a:br>
              <a:rPr lang="en-US" sz="1600">
                <a:solidFill>
                  <a:schemeClr val="bg1"/>
                </a:solidFill>
                <a:latin typeface="Montserrat Light" pitchFamily="2" charset="77"/>
              </a:rPr>
            </a:br>
            <a:endParaRPr lang="en-US" sz="1600">
              <a:solidFill>
                <a:schemeClr val="bg1"/>
              </a:solidFill>
              <a:latin typeface="Montserrat Light" pitchFamily="2" charset="77"/>
            </a:endParaRPr>
          </a:p>
        </p:txBody>
      </p:sp>
      <p:sp>
        <p:nvSpPr>
          <p:cNvPr id="63" name="TextBox 62">
            <a:extLst>
              <a:ext uri="{FF2B5EF4-FFF2-40B4-BE49-F238E27FC236}">
                <a16:creationId xmlns:a16="http://schemas.microsoft.com/office/drawing/2014/main" id="{D4CBFED0-3E95-5046-B80B-C9F969C401DA}"/>
              </a:ext>
            </a:extLst>
          </p:cNvPr>
          <p:cNvSpPr txBox="1"/>
          <p:nvPr/>
        </p:nvSpPr>
        <p:spPr>
          <a:xfrm>
            <a:off x="56561" y="-94268"/>
            <a:ext cx="0" cy="0"/>
          </a:xfrm>
          <a:prstGeom prst="rect">
            <a:avLst/>
          </a:prstGeom>
        </p:spPr>
        <p:txBody>
          <a:bodyPr wrap="none" lIns="0" tIns="0" rIns="0" bIns="0" numCol="1" spcCol="360000" rtlCol="0">
            <a:noAutofit/>
          </a:bodyPr>
          <a:lstStyle/>
          <a:p>
            <a:pPr marL="0" indent="0" algn="l">
              <a:lnSpc>
                <a:spcPct val="110000"/>
              </a:lnSpc>
              <a:buNone/>
            </a:pPr>
            <a:endParaRPr lang="en-US" sz="1400" err="1">
              <a:latin typeface="Roboto Condensed Light" panose="02000000000000000000" pitchFamily="2" charset="0"/>
              <a:ea typeface="Roboto Condensed Light" panose="02000000000000000000" pitchFamily="2" charset="0"/>
            </a:endParaRPr>
          </a:p>
        </p:txBody>
      </p:sp>
      <p:sp>
        <p:nvSpPr>
          <p:cNvPr id="18" name="TextBox 17">
            <a:extLst>
              <a:ext uri="{FF2B5EF4-FFF2-40B4-BE49-F238E27FC236}">
                <a16:creationId xmlns:a16="http://schemas.microsoft.com/office/drawing/2014/main" id="{3BF3458E-50B7-446E-A61D-1F4BFDD0D382}"/>
              </a:ext>
            </a:extLst>
          </p:cNvPr>
          <p:cNvSpPr txBox="1"/>
          <p:nvPr/>
        </p:nvSpPr>
        <p:spPr>
          <a:xfrm>
            <a:off x="8936426" y="7062966"/>
            <a:ext cx="0" cy="0"/>
          </a:xfrm>
          <a:prstGeom prst="rect">
            <a:avLst/>
          </a:prstGeom>
        </p:spPr>
        <p:txBody>
          <a:bodyPr wrap="none" lIns="0" tIns="0" rIns="0" bIns="0" numCol="1" spcCol="360000" rtlCol="0">
            <a:noAutofit/>
          </a:bodyPr>
          <a:lstStyle/>
          <a:p>
            <a:pPr marL="0" indent="0" algn="l">
              <a:lnSpc>
                <a:spcPct val="110000"/>
              </a:lnSpc>
              <a:buNone/>
            </a:pPr>
            <a:endParaRPr lang="en-US" sz="1400" err="1">
              <a:latin typeface="Roboto Condensed Light" panose="02000000000000000000" pitchFamily="2" charset="0"/>
              <a:ea typeface="Roboto Condensed Light" panose="02000000000000000000" pitchFamily="2" charset="0"/>
            </a:endParaRPr>
          </a:p>
        </p:txBody>
      </p:sp>
      <p:sp>
        <p:nvSpPr>
          <p:cNvPr id="22" name="Text Placeholder 7">
            <a:extLst>
              <a:ext uri="{FF2B5EF4-FFF2-40B4-BE49-F238E27FC236}">
                <a16:creationId xmlns:a16="http://schemas.microsoft.com/office/drawing/2014/main" id="{CB26B726-E4D0-44BB-B4BF-CC3664A212BA}"/>
              </a:ext>
            </a:extLst>
          </p:cNvPr>
          <p:cNvSpPr txBox="1">
            <a:spLocks/>
          </p:cNvSpPr>
          <p:nvPr/>
        </p:nvSpPr>
        <p:spPr>
          <a:xfrm>
            <a:off x="8663025" y="179040"/>
            <a:ext cx="3382220" cy="6006245"/>
          </a:xfrm>
          <a:prstGeom prst="rect">
            <a:avLst/>
          </a:prstGeom>
        </p:spPr>
        <p:txBody>
          <a:bodyPr lIns="0" tIns="0" rIns="0" bIns="0" numCol="1" spcCol="360000" anchor="t">
            <a:noAutofit/>
          </a:bodyPr>
          <a:lstStyle>
            <a:lvl1pPr marL="0" indent="0" algn="l" defTabSz="914400" rtl="0" eaLnBrk="1" latinLnBrk="0" hangingPunct="1">
              <a:lnSpc>
                <a:spcPts val="1800"/>
              </a:lnSpc>
              <a:spcBef>
                <a:spcPts val="1000"/>
              </a:spcBef>
              <a:buFont typeface="Arial" panose="020B0604020202020204" pitchFamily="34" charset="0"/>
              <a:buNone/>
              <a:defRPr sz="1400" b="0" i="0" kern="1200">
                <a:solidFill>
                  <a:srgbClr val="4A4A4A"/>
                </a:solidFill>
                <a:latin typeface="Roboto Condensed Light" panose="02000000000000000000" pitchFamily="2" charset="0"/>
                <a:ea typeface="+mn-ea"/>
                <a:cs typeface="Arial Narrow" panose="020B0604020202020204" pitchFamily="34" charset="0"/>
              </a:defRPr>
            </a:lvl1pPr>
            <a:lvl2pPr marL="457200" indent="0" algn="l" defTabSz="914400" rtl="0" eaLnBrk="1" latinLnBrk="0" hangingPunct="1">
              <a:lnSpc>
                <a:spcPts val="1700"/>
              </a:lnSpc>
              <a:spcBef>
                <a:spcPts val="500"/>
              </a:spcBef>
              <a:buFont typeface="Arial" panose="020B0604020202020204" pitchFamily="34" charset="0"/>
              <a:buNone/>
              <a:defRPr sz="1400" kern="1200">
                <a:solidFill>
                  <a:srgbClr val="4B4B4B"/>
                </a:solidFill>
                <a:latin typeface="Arial" panose="020B0604020202020204" pitchFamily="34" charset="0"/>
                <a:ea typeface="+mn-ea"/>
                <a:cs typeface="Arial" panose="020B0604020202020204" pitchFamily="34" charset="0"/>
              </a:defRPr>
            </a:lvl2pPr>
            <a:lvl3pPr marL="914400" indent="0" algn="l" defTabSz="914400" rtl="0" eaLnBrk="1" latinLnBrk="0" hangingPunct="1">
              <a:lnSpc>
                <a:spcPts val="1700"/>
              </a:lnSpc>
              <a:spcBef>
                <a:spcPts val="500"/>
              </a:spcBef>
              <a:buFont typeface="Arial" panose="020B0604020202020204" pitchFamily="34" charset="0"/>
              <a:buNone/>
              <a:defRPr sz="1400" kern="1200">
                <a:solidFill>
                  <a:srgbClr val="4B4B4B"/>
                </a:solidFill>
                <a:latin typeface="Arial" panose="020B0604020202020204" pitchFamily="34" charset="0"/>
                <a:ea typeface="+mn-ea"/>
                <a:cs typeface="Arial" panose="020B0604020202020204" pitchFamily="34" charset="0"/>
              </a:defRPr>
            </a:lvl3pPr>
            <a:lvl4pPr marL="1371600" indent="0" algn="l" defTabSz="914400" rtl="0" eaLnBrk="1" latinLnBrk="0" hangingPunct="1">
              <a:lnSpc>
                <a:spcPts val="1700"/>
              </a:lnSpc>
              <a:spcBef>
                <a:spcPts val="500"/>
              </a:spcBef>
              <a:buFont typeface="Arial" panose="020B0604020202020204" pitchFamily="34" charset="0"/>
              <a:buNone/>
              <a:defRPr sz="1400" kern="1200">
                <a:solidFill>
                  <a:srgbClr val="4B4B4B"/>
                </a:solidFill>
                <a:latin typeface="Arial" panose="020B0604020202020204" pitchFamily="34" charset="0"/>
                <a:ea typeface="+mn-ea"/>
                <a:cs typeface="Arial" panose="020B0604020202020204" pitchFamily="34" charset="0"/>
              </a:defRPr>
            </a:lvl4pPr>
            <a:lvl5pPr marL="1828800" indent="0" algn="l" defTabSz="914400" rtl="0" eaLnBrk="1" latinLnBrk="0" hangingPunct="1">
              <a:lnSpc>
                <a:spcPts val="1700"/>
              </a:lnSpc>
              <a:spcBef>
                <a:spcPts val="500"/>
              </a:spcBef>
              <a:buFont typeface="Arial" panose="020B0604020202020204" pitchFamily="34" charset="0"/>
              <a:buNone/>
              <a:defRPr sz="1400" kern="1200">
                <a:solidFill>
                  <a:srgbClr val="4B4B4B"/>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14309">
              <a:lnSpc>
                <a:spcPct val="110000"/>
              </a:lnSpc>
            </a:pPr>
            <a:r>
              <a:rPr lang="en-CA" sz="2400" b="1" dirty="0">
                <a:solidFill>
                  <a:schemeClr val="bg1"/>
                </a:solidFill>
              </a:rPr>
              <a:t>How to implement &amp; monitor team-specific work coverage plans:</a:t>
            </a:r>
          </a:p>
          <a:p>
            <a:pPr marL="342900" indent="-342900" defTabSz="914309">
              <a:lnSpc>
                <a:spcPct val="110000"/>
              </a:lnSpc>
              <a:buFont typeface="+mj-lt"/>
              <a:buAutoNum type="arabicPeriod"/>
            </a:pPr>
            <a:r>
              <a:rPr lang="en-CA" dirty="0">
                <a:solidFill>
                  <a:schemeClr val="bg1"/>
                </a:solidFill>
              </a:rPr>
              <a:t>Schedule regular meetings with your leader:</a:t>
            </a:r>
          </a:p>
          <a:p>
            <a:pPr marL="800100" lvl="1" indent="-342900" defTabSz="914309">
              <a:lnSpc>
                <a:spcPct val="110000"/>
              </a:lnSpc>
              <a:buFont typeface="+mj-lt"/>
              <a:buAutoNum type="alphaLcParenR"/>
            </a:pPr>
            <a:r>
              <a:rPr lang="en-CA" sz="1200" dirty="0">
                <a:solidFill>
                  <a:schemeClr val="bg1"/>
                </a:solidFill>
                <a:latin typeface="Roboto Condensed Light" panose="02000000000000000000" pitchFamily="2" charset="0"/>
              </a:rPr>
              <a:t>Confirm priorities and deliverables</a:t>
            </a:r>
          </a:p>
          <a:p>
            <a:pPr marL="800100" lvl="1" indent="-342900" defTabSz="914309">
              <a:lnSpc>
                <a:spcPct val="110000"/>
              </a:lnSpc>
              <a:buFont typeface="+mj-lt"/>
              <a:buAutoNum type="alphaLcParenR"/>
            </a:pPr>
            <a:r>
              <a:rPr lang="en-CA" sz="1200" dirty="0">
                <a:solidFill>
                  <a:schemeClr val="bg1"/>
                </a:solidFill>
                <a:latin typeface="Roboto Condensed Light" panose="02000000000000000000" pitchFamily="2" charset="0"/>
              </a:rPr>
              <a:t>Gather feedback on quality of work</a:t>
            </a:r>
          </a:p>
          <a:p>
            <a:pPr marL="342900" indent="-342900" defTabSz="914309">
              <a:lnSpc>
                <a:spcPct val="110000"/>
              </a:lnSpc>
              <a:buFont typeface="+mj-lt"/>
              <a:buAutoNum type="arabicPeriod"/>
            </a:pPr>
            <a:r>
              <a:rPr lang="en-CA" dirty="0">
                <a:solidFill>
                  <a:schemeClr val="bg1"/>
                </a:solidFill>
                <a:ea typeface="Roboto Condensed Light" panose="02000000000000000000" pitchFamily="2" charset="0"/>
              </a:rPr>
              <a:t>Team check-ins:</a:t>
            </a:r>
          </a:p>
          <a:p>
            <a:pPr marL="800100" lvl="1" indent="-342900" defTabSz="914309">
              <a:lnSpc>
                <a:spcPct val="110000"/>
              </a:lnSpc>
              <a:buFont typeface="+mj-lt"/>
              <a:buAutoNum type="alphaLcParenR"/>
            </a:pPr>
            <a:r>
              <a:rPr lang="en-CA" sz="1200" dirty="0">
                <a:solidFill>
                  <a:schemeClr val="bg1"/>
                </a:solidFill>
                <a:latin typeface="+mn-lt"/>
                <a:ea typeface="Roboto Condensed Light" panose="02000000000000000000" pitchFamily="2" charset="0"/>
              </a:rPr>
              <a:t>Status of work</a:t>
            </a:r>
          </a:p>
          <a:p>
            <a:pPr marL="800100" lvl="1" indent="-342900" defTabSz="914309">
              <a:lnSpc>
                <a:spcPct val="110000"/>
              </a:lnSpc>
              <a:buFont typeface="+mj-lt"/>
              <a:buAutoNum type="alphaLcParenR"/>
            </a:pPr>
            <a:r>
              <a:rPr lang="en-CA" sz="1200" dirty="0">
                <a:solidFill>
                  <a:schemeClr val="bg1"/>
                </a:solidFill>
                <a:latin typeface="+mn-lt"/>
                <a:ea typeface="Roboto Condensed Light" panose="02000000000000000000" pitchFamily="2" charset="0"/>
              </a:rPr>
              <a:t>Support or resources required</a:t>
            </a:r>
          </a:p>
          <a:p>
            <a:pPr marL="800100" lvl="1" indent="-342900" defTabSz="914309">
              <a:lnSpc>
                <a:spcPct val="110000"/>
              </a:lnSpc>
              <a:buFont typeface="+mj-lt"/>
              <a:buAutoNum type="alphaLcParenR"/>
            </a:pPr>
            <a:r>
              <a:rPr lang="en-CA" sz="1200" dirty="0">
                <a:solidFill>
                  <a:schemeClr val="bg1"/>
                </a:solidFill>
                <a:latin typeface="+mn-lt"/>
                <a:ea typeface="Roboto Condensed Light" panose="02000000000000000000" pitchFamily="2" charset="0"/>
              </a:rPr>
              <a:t>Barriers</a:t>
            </a:r>
          </a:p>
          <a:p>
            <a:pPr marL="800100" lvl="1" indent="-342900" defTabSz="914309">
              <a:lnSpc>
                <a:spcPct val="110000"/>
              </a:lnSpc>
              <a:buFont typeface="+mj-lt"/>
              <a:buAutoNum type="alphaLcParenR"/>
            </a:pPr>
            <a:r>
              <a:rPr lang="en-CA" sz="1200" dirty="0">
                <a:solidFill>
                  <a:schemeClr val="bg1"/>
                </a:solidFill>
                <a:latin typeface="+mn-lt"/>
                <a:ea typeface="Roboto Condensed Light" panose="02000000000000000000" pitchFamily="2" charset="0"/>
              </a:rPr>
              <a:t>Confirm team direction</a:t>
            </a:r>
          </a:p>
          <a:p>
            <a:pPr marL="342900" indent="-342900" defTabSz="914309">
              <a:lnSpc>
                <a:spcPct val="110000"/>
              </a:lnSpc>
              <a:buFont typeface="+mj-lt"/>
              <a:buAutoNum type="arabicPeriod"/>
            </a:pPr>
            <a:r>
              <a:rPr lang="en-CA" dirty="0">
                <a:solidFill>
                  <a:schemeClr val="bg1"/>
                </a:solidFill>
                <a:ea typeface="Roboto Condensed Light" panose="02000000000000000000" pitchFamily="2" charset="0"/>
              </a:rPr>
              <a:t>1:1 check-ins:</a:t>
            </a:r>
          </a:p>
          <a:p>
            <a:pPr marL="800100" lvl="1" indent="-342900" defTabSz="914309">
              <a:lnSpc>
                <a:spcPct val="110000"/>
              </a:lnSpc>
              <a:buFont typeface="+mj-lt"/>
              <a:buAutoNum type="alphaLcParenR"/>
            </a:pPr>
            <a:r>
              <a:rPr lang="en-CA" sz="1200" dirty="0">
                <a:solidFill>
                  <a:schemeClr val="bg1"/>
                </a:solidFill>
                <a:latin typeface="Roboto Condensed Light" panose="02000000000000000000" pitchFamily="2" charset="0"/>
                <a:ea typeface="Roboto Condensed Light" panose="02000000000000000000" pitchFamily="2" charset="0"/>
              </a:rPr>
              <a:t>Working remote check-in:</a:t>
            </a:r>
          </a:p>
          <a:p>
            <a:pPr marL="1257300" lvl="2" indent="-342900" defTabSz="914309">
              <a:lnSpc>
                <a:spcPct val="110000"/>
              </a:lnSpc>
              <a:buFont typeface="+mj-lt"/>
              <a:buAutoNum type="romanLcPeriod"/>
            </a:pPr>
            <a:r>
              <a:rPr lang="en-CA" sz="1200" dirty="0">
                <a:solidFill>
                  <a:schemeClr val="bg1"/>
                </a:solidFill>
                <a:latin typeface="Roboto Condensed Light" panose="02000000000000000000" pitchFamily="2" charset="0"/>
                <a:ea typeface="Roboto Condensed Light" panose="02000000000000000000" pitchFamily="2" charset="0"/>
              </a:rPr>
              <a:t>Hours</a:t>
            </a:r>
          </a:p>
          <a:p>
            <a:pPr marL="1257300" lvl="2" indent="-342900" defTabSz="914309">
              <a:lnSpc>
                <a:spcPct val="110000"/>
              </a:lnSpc>
              <a:buFont typeface="+mj-lt"/>
              <a:buAutoNum type="romanLcPeriod"/>
            </a:pPr>
            <a:r>
              <a:rPr lang="en-CA" sz="1200" dirty="0">
                <a:solidFill>
                  <a:schemeClr val="bg1"/>
                </a:solidFill>
                <a:latin typeface="Roboto Condensed Light" panose="02000000000000000000" pitchFamily="2" charset="0"/>
                <a:ea typeface="Roboto Condensed Light" panose="02000000000000000000" pitchFamily="2" charset="0"/>
              </a:rPr>
              <a:t>Commitments</a:t>
            </a:r>
          </a:p>
          <a:p>
            <a:pPr marL="800100" lvl="1" indent="-342900" defTabSz="914309">
              <a:lnSpc>
                <a:spcPct val="110000"/>
              </a:lnSpc>
              <a:buFont typeface="+mj-lt"/>
              <a:buAutoNum type="alphaLcParenR"/>
            </a:pPr>
            <a:r>
              <a:rPr lang="en-CA" sz="1200" dirty="0">
                <a:solidFill>
                  <a:schemeClr val="bg1"/>
                </a:solidFill>
                <a:latin typeface="Roboto Condensed Light" panose="02000000000000000000" pitchFamily="2" charset="0"/>
                <a:ea typeface="Roboto Condensed Light" panose="02000000000000000000" pitchFamily="2" charset="0"/>
              </a:rPr>
              <a:t>Feedback on deliverables established in new performance-level agreement</a:t>
            </a:r>
          </a:p>
          <a:p>
            <a:pPr marL="800100" lvl="1" indent="-342900" defTabSz="914309">
              <a:lnSpc>
                <a:spcPct val="110000"/>
              </a:lnSpc>
              <a:buFont typeface="+mj-lt"/>
              <a:buAutoNum type="alphaLcParenR"/>
            </a:pPr>
            <a:endParaRPr lang="en-CA" sz="1200" dirty="0">
              <a:solidFill>
                <a:schemeClr val="bg1"/>
              </a:solidFill>
              <a:latin typeface="Roboto Condensed Light" panose="02000000000000000000" pitchFamily="2" charset="0"/>
              <a:ea typeface="Roboto Condensed Light" panose="02000000000000000000" pitchFamily="2" charset="0"/>
            </a:endParaRPr>
          </a:p>
          <a:p>
            <a:pPr lvl="1" defTabSz="914309">
              <a:lnSpc>
                <a:spcPct val="110000"/>
              </a:lnSpc>
            </a:pPr>
            <a:endParaRPr lang="en-CA" sz="1600" dirty="0">
              <a:solidFill>
                <a:schemeClr val="bg1"/>
              </a:solidFill>
              <a:latin typeface="Roboto Condensed Light" panose="02000000000000000000" pitchFamily="2" charset="0"/>
              <a:ea typeface="Roboto Condensed Light" panose="02000000000000000000" pitchFamily="2" charset="0"/>
            </a:endParaRPr>
          </a:p>
        </p:txBody>
      </p:sp>
    </p:spTree>
    <p:extLst>
      <p:ext uri="{BB962C8B-B14F-4D97-AF65-F5344CB8AC3E}">
        <p14:creationId xmlns:p14="http://schemas.microsoft.com/office/powerpoint/2010/main" val="36073506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2">
            <a:extLst>
              <a:ext uri="{FF2B5EF4-FFF2-40B4-BE49-F238E27FC236}">
                <a16:creationId xmlns:a16="http://schemas.microsoft.com/office/drawing/2014/main" id="{54E11E86-D9DA-AE4D-B84A-5F86B24F0B36}"/>
              </a:ext>
            </a:extLst>
          </p:cNvPr>
          <p:cNvSpPr>
            <a:spLocks noGrp="1"/>
          </p:cNvSpPr>
          <p:nvPr>
            <p:ph type="title"/>
          </p:nvPr>
        </p:nvSpPr>
        <p:spPr>
          <a:xfrm>
            <a:off x="537280" y="209509"/>
            <a:ext cx="11119027" cy="1130188"/>
          </a:xfrm>
        </p:spPr>
        <p:txBody>
          <a:bodyPr/>
          <a:lstStyle/>
          <a:p>
            <a:pPr>
              <a:lnSpc>
                <a:spcPct val="110000"/>
              </a:lnSpc>
            </a:pPr>
            <a:r>
              <a:rPr lang="en-CA"/>
              <a:t>Manager Action Template</a:t>
            </a:r>
          </a:p>
        </p:txBody>
      </p:sp>
      <p:graphicFrame>
        <p:nvGraphicFramePr>
          <p:cNvPr id="10" name="Table 2">
            <a:extLst>
              <a:ext uri="{FF2B5EF4-FFF2-40B4-BE49-F238E27FC236}">
                <a16:creationId xmlns:a16="http://schemas.microsoft.com/office/drawing/2014/main" id="{E8D93162-B6E0-A84D-96CD-56E68A8B7C96}"/>
              </a:ext>
            </a:extLst>
          </p:cNvPr>
          <p:cNvGraphicFramePr>
            <a:graphicFrameLocks noGrp="1"/>
          </p:cNvGraphicFramePr>
          <p:nvPr>
            <p:extLst>
              <p:ext uri="{D42A27DB-BD31-4B8C-83A1-F6EECF244321}">
                <p14:modId xmlns:p14="http://schemas.microsoft.com/office/powerpoint/2010/main" val="716946126"/>
              </p:ext>
            </p:extLst>
          </p:nvPr>
        </p:nvGraphicFramePr>
        <p:xfrm>
          <a:off x="128217" y="1095115"/>
          <a:ext cx="11572044" cy="5201990"/>
        </p:xfrm>
        <a:graphic>
          <a:graphicData uri="http://schemas.openxmlformats.org/drawingml/2006/table">
            <a:tbl>
              <a:tblPr firstRow="1" bandRow="1">
                <a:tableStyleId>{5C22544A-7EE6-4342-B048-85BDC9FD1C3A}</a:tableStyleId>
              </a:tblPr>
              <a:tblGrid>
                <a:gridCol w="426720">
                  <a:extLst>
                    <a:ext uri="{9D8B030D-6E8A-4147-A177-3AD203B41FA5}">
                      <a16:colId xmlns:a16="http://schemas.microsoft.com/office/drawing/2014/main" val="20000"/>
                    </a:ext>
                  </a:extLst>
                </a:gridCol>
                <a:gridCol w="3904174">
                  <a:extLst>
                    <a:ext uri="{9D8B030D-6E8A-4147-A177-3AD203B41FA5}">
                      <a16:colId xmlns:a16="http://schemas.microsoft.com/office/drawing/2014/main" val="20001"/>
                    </a:ext>
                  </a:extLst>
                </a:gridCol>
                <a:gridCol w="3620575">
                  <a:extLst>
                    <a:ext uri="{9D8B030D-6E8A-4147-A177-3AD203B41FA5}">
                      <a16:colId xmlns:a16="http://schemas.microsoft.com/office/drawing/2014/main" val="20002"/>
                    </a:ext>
                  </a:extLst>
                </a:gridCol>
                <a:gridCol w="3620575">
                  <a:extLst>
                    <a:ext uri="{9D8B030D-6E8A-4147-A177-3AD203B41FA5}">
                      <a16:colId xmlns:a16="http://schemas.microsoft.com/office/drawing/2014/main" val="20003"/>
                    </a:ext>
                  </a:extLst>
                </a:gridCol>
              </a:tblGrid>
              <a:tr h="458986">
                <a:tc>
                  <a:txBody>
                    <a:bodyPr/>
                    <a:lstStyle/>
                    <a:p>
                      <a:pPr algn="ctr"/>
                      <a:endParaRPr lang="en-CA" sz="1200" b="1">
                        <a:solidFill>
                          <a:schemeClr val="bg1"/>
                        </a:solidFill>
                        <a:latin typeface="Roboto" panose="02000000000000000000" pitchFamily="2" charset="0"/>
                        <a:ea typeface="Roboto" panose="02000000000000000000" pitchFamily="2" charset="0"/>
                      </a:endParaRPr>
                    </a:p>
                  </a:txBody>
                  <a:tcPr anchor="ctr">
                    <a:lnL w="12700" cap="flat" cmpd="sng" algn="ctr">
                      <a:no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CA" sz="1600" b="1" i="0">
                          <a:solidFill>
                            <a:schemeClr val="bg1"/>
                          </a:solidFill>
                          <a:latin typeface="Montserrat SemiBold" pitchFamily="2" charset="77"/>
                          <a:ea typeface="Roboto" panose="02000000000000000000" pitchFamily="2" charset="0"/>
                        </a:rPr>
                        <a:t>Action 1</a:t>
                      </a:r>
                    </a:p>
                  </a:txBody>
                  <a:tcPr anchor="ctr">
                    <a:lnL w="3175" cap="flat" cmpd="sng" algn="ctr">
                      <a:solidFill>
                        <a:schemeClr val="bg1">
                          <a:lumMod val="75000"/>
                        </a:schemeClr>
                      </a:solid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41439A">
                        <a:alpha val="30000"/>
                      </a:srgbClr>
                    </a:solidFill>
                  </a:tcPr>
                </a:tc>
                <a:tc>
                  <a:txBody>
                    <a:bodyPr/>
                    <a:lstStyle/>
                    <a:p>
                      <a:pPr algn="ctr"/>
                      <a:r>
                        <a:rPr lang="en-CA" sz="1600" b="1" i="0">
                          <a:solidFill>
                            <a:schemeClr val="bg1"/>
                          </a:solidFill>
                          <a:latin typeface="Montserrat SemiBold" pitchFamily="2" charset="77"/>
                          <a:ea typeface="Roboto" panose="02000000000000000000" pitchFamily="2" charset="0"/>
                        </a:rPr>
                        <a:t>Action 2</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41439A">
                        <a:alpha val="50000"/>
                      </a:srgbClr>
                    </a:solidFill>
                  </a:tcPr>
                </a:tc>
                <a:tc>
                  <a:txBody>
                    <a:bodyPr/>
                    <a:lstStyle/>
                    <a:p>
                      <a:pPr algn="ctr"/>
                      <a:r>
                        <a:rPr lang="en-CA" sz="1600" b="1" i="0">
                          <a:solidFill>
                            <a:schemeClr val="bg1"/>
                          </a:solidFill>
                          <a:latin typeface="Montserrat SemiBold" pitchFamily="2" charset="77"/>
                          <a:ea typeface="Roboto" panose="02000000000000000000" pitchFamily="2" charset="0"/>
                        </a:rPr>
                        <a:t>Action 3</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41439A">
                        <a:alpha val="70000"/>
                      </a:srgbClr>
                    </a:solidFill>
                  </a:tcPr>
                </a:tc>
                <a:extLst>
                  <a:ext uri="{0D108BD9-81ED-4DB2-BD59-A6C34878D82A}">
                    <a16:rowId xmlns:a16="http://schemas.microsoft.com/office/drawing/2014/main" val="10000"/>
                  </a:ext>
                </a:extLst>
              </a:tr>
              <a:tr h="0">
                <a:tc rowSpan="2">
                  <a:txBody>
                    <a:bodyPr/>
                    <a:lstStyle/>
                    <a:p>
                      <a:pPr marL="216000" indent="-457200" algn="ctr">
                        <a:spcAft>
                          <a:spcPts val="500"/>
                        </a:spcAft>
                      </a:pPr>
                      <a:r>
                        <a:rPr lang="en-CA" sz="1600" b="1" i="0" baseline="0">
                          <a:solidFill>
                            <a:srgbClr val="41439A"/>
                          </a:solidFill>
                          <a:latin typeface="Montserrat SemiBold" pitchFamily="2" charset="77"/>
                          <a:ea typeface="Roboto" panose="02000000000000000000" pitchFamily="2" charset="0"/>
                        </a:rPr>
                        <a:t>Activities</a:t>
                      </a:r>
                    </a:p>
                  </a:txBody>
                  <a:tcPr vert="vert270" anchor="ctr">
                    <a:lnL w="19050" cap="flat" cmpd="sng" algn="ctr">
                      <a:solidFill>
                        <a:schemeClr val="bg1"/>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9050"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2700" marR="0" lvl="0" indent="0" algn="ctr" defTabSz="914400" rtl="0" eaLnBrk="1" fontAlgn="auto" latinLnBrk="0" hangingPunct="1">
                        <a:lnSpc>
                          <a:spcPct val="100000"/>
                        </a:lnSpc>
                        <a:spcBef>
                          <a:spcPts val="0"/>
                        </a:spcBef>
                        <a:spcAft>
                          <a:spcPts val="0"/>
                        </a:spcAft>
                        <a:buClrTx/>
                        <a:buSzTx/>
                        <a:buFontTx/>
                        <a:buNone/>
                        <a:tabLst/>
                        <a:defRPr/>
                      </a:pPr>
                      <a:r>
                        <a:rPr lang="en-CA" sz="1200" b="1" i="0" dirty="0">
                          <a:solidFill>
                            <a:schemeClr val="accent2"/>
                          </a:solidFill>
                          <a:latin typeface="Montserrat SemiBold" pitchFamily="2" charset="77"/>
                          <a:ea typeface="Roboto" panose="02000000000000000000" pitchFamily="2" charset="0"/>
                        </a:rPr>
                        <a:t>Explore Current Situation</a:t>
                      </a:r>
                    </a:p>
                  </a:txBody>
                  <a:tcPr marL="108000" marR="108000" marT="144000"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2700" marR="0" lvl="0" indent="0" algn="ctr" defTabSz="914400" rtl="0" eaLnBrk="1" fontAlgn="auto" latinLnBrk="0" hangingPunct="1">
                        <a:lnSpc>
                          <a:spcPts val="1500"/>
                        </a:lnSpc>
                        <a:spcBef>
                          <a:spcPts val="0"/>
                        </a:spcBef>
                        <a:spcAft>
                          <a:spcPts val="0"/>
                        </a:spcAft>
                        <a:buClrTx/>
                        <a:buSzTx/>
                        <a:buFontTx/>
                        <a:buNone/>
                        <a:tabLst/>
                        <a:defRPr/>
                      </a:pPr>
                      <a:r>
                        <a:rPr lang="en-CA" sz="1200" b="1" i="0" dirty="0">
                          <a:solidFill>
                            <a:schemeClr val="accent2">
                              <a:lumMod val="75000"/>
                            </a:schemeClr>
                          </a:solidFill>
                          <a:latin typeface="Montserrat SemiBold" pitchFamily="2" charset="77"/>
                          <a:ea typeface="Roboto" panose="02000000000000000000" pitchFamily="2" charset="0"/>
                        </a:rPr>
                        <a:t>Identify Solutions</a:t>
                      </a:r>
                    </a:p>
                  </a:txBody>
                  <a:tcPr marL="108000" marR="108000" marT="144000"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2700" marR="0" lvl="0" indent="0" algn="ctr" defTabSz="914400" rtl="0" eaLnBrk="1" fontAlgn="auto" latinLnBrk="0" hangingPunct="1">
                        <a:lnSpc>
                          <a:spcPct val="100000"/>
                        </a:lnSpc>
                        <a:spcBef>
                          <a:spcPts val="0"/>
                        </a:spcBef>
                        <a:spcAft>
                          <a:spcPts val="0"/>
                        </a:spcAft>
                        <a:buClrTx/>
                        <a:buSzTx/>
                        <a:buFontTx/>
                        <a:buNone/>
                        <a:tabLst/>
                        <a:defRPr/>
                      </a:pPr>
                      <a:r>
                        <a:rPr lang="en-CA" sz="1200" b="1" i="0">
                          <a:solidFill>
                            <a:schemeClr val="accent2">
                              <a:lumMod val="50000"/>
                            </a:schemeClr>
                          </a:solidFill>
                          <a:latin typeface="Montserrat SemiBold" pitchFamily="2" charset="77"/>
                          <a:ea typeface="Roboto" panose="02000000000000000000" pitchFamily="2" charset="0"/>
                        </a:rPr>
                        <a:t>Implement &amp; Monitor</a:t>
                      </a:r>
                    </a:p>
                  </a:txBody>
                  <a:tcPr marL="108000" marR="108000" marT="144000"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97225850"/>
                  </a:ext>
                </a:extLst>
              </a:tr>
              <a:tr h="1111427">
                <a:tc vMerge="1">
                  <a:txBody>
                    <a:bodyPr/>
                    <a:lstStyle/>
                    <a:p>
                      <a:pPr marL="216000" indent="-457200" algn="ctr">
                        <a:spcAft>
                          <a:spcPts val="500"/>
                        </a:spcAft>
                      </a:pPr>
                      <a:endParaRPr lang="en-CA" sz="1600" b="1" i="0" baseline="0">
                        <a:solidFill>
                          <a:schemeClr val="bg1"/>
                        </a:solidFill>
                        <a:latin typeface="Montserrat SemiBold" pitchFamily="2" charset="77"/>
                        <a:ea typeface="Roboto" panose="02000000000000000000" pitchFamily="2" charset="0"/>
                      </a:endParaRPr>
                    </a:p>
                  </a:txBody>
                  <a:tcPr vert="vert27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576B7"/>
                    </a:solidFill>
                  </a:tcPr>
                </a:tc>
                <a:tc>
                  <a:txBody>
                    <a:bodyPr/>
                    <a:lstStyle/>
                    <a:p>
                      <a:pPr marL="2413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CA" sz="1100" b="0" i="0" kern="1200" dirty="0">
                          <a:solidFill>
                            <a:schemeClr val="accent2"/>
                          </a:solidFill>
                          <a:latin typeface="+mn-lt"/>
                          <a:ea typeface="Roboto" panose="02000000000000000000" pitchFamily="2" charset="0"/>
                          <a:cs typeface="+mn-cs"/>
                        </a:rPr>
                        <a:t>Review organization guidelines for updates due to pandemic</a:t>
                      </a:r>
                    </a:p>
                    <a:p>
                      <a:pPr marL="2413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CA" sz="1100" b="0" i="0" kern="1200" dirty="0">
                          <a:solidFill>
                            <a:schemeClr val="accent2"/>
                          </a:solidFill>
                          <a:latin typeface="+mn-lt"/>
                          <a:ea typeface="Roboto" panose="02000000000000000000" pitchFamily="2" charset="0"/>
                          <a:cs typeface="+mn-cs"/>
                        </a:rPr>
                        <a:t>Discuss business strategy/priority changes with your manager</a:t>
                      </a:r>
                    </a:p>
                    <a:p>
                      <a:pPr marL="2413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CA" sz="1100" b="0" i="0" kern="1200" dirty="0">
                          <a:solidFill>
                            <a:schemeClr val="accent2"/>
                          </a:solidFill>
                          <a:latin typeface="+mn-lt"/>
                          <a:ea typeface="Roboto" panose="02000000000000000000" pitchFamily="2" charset="0"/>
                          <a:cs typeface="+mn-cs"/>
                        </a:rPr>
                        <a:t>Review the skills sets of your team to ensure you can adjust to new priorities and work deliverables</a:t>
                      </a:r>
                    </a:p>
                    <a:p>
                      <a:pPr marL="2413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CA" sz="1100" b="0" i="0" kern="1200" dirty="0">
                          <a:solidFill>
                            <a:schemeClr val="accent2"/>
                          </a:solidFill>
                          <a:latin typeface="+mn-lt"/>
                          <a:ea typeface="Roboto" panose="02000000000000000000" pitchFamily="2" charset="0"/>
                          <a:cs typeface="+mn-cs"/>
                        </a:rPr>
                        <a:t>Meet with your team individually to discuss their needs</a:t>
                      </a:r>
                    </a:p>
                  </a:txBody>
                  <a:tcPr marL="144000" marR="144000" marT="72000" marB="108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58763" indent="-258763" defTabSz="914309">
                        <a:lnSpc>
                          <a:spcPct val="110000"/>
                        </a:lnSpc>
                        <a:buFont typeface="+mj-lt"/>
                        <a:buAutoNum type="arabicPeriod"/>
                      </a:pPr>
                      <a:r>
                        <a:rPr lang="en-CA" sz="1100" b="0" dirty="0">
                          <a:solidFill>
                            <a:schemeClr val="accent2">
                              <a:lumMod val="75000"/>
                            </a:schemeClr>
                          </a:solidFill>
                        </a:rPr>
                        <a:t>Confirm hours of work with each employee</a:t>
                      </a:r>
                    </a:p>
                    <a:p>
                      <a:pPr marL="258763" indent="-258763" defTabSz="914309">
                        <a:lnSpc>
                          <a:spcPct val="110000"/>
                        </a:lnSpc>
                        <a:buFont typeface="+mj-lt"/>
                        <a:buAutoNum type="arabicPeriod"/>
                      </a:pPr>
                      <a:r>
                        <a:rPr lang="en-CA" sz="1100" b="0" dirty="0">
                          <a:solidFill>
                            <a:schemeClr val="accent2">
                              <a:lumMod val="75000"/>
                            </a:schemeClr>
                          </a:solidFill>
                          <a:ea typeface="Roboto Condensed Light" panose="02000000000000000000" pitchFamily="2" charset="0"/>
                        </a:rPr>
                        <a:t>Establish new performance levels for current situation</a:t>
                      </a:r>
                    </a:p>
                    <a:p>
                      <a:pPr marL="258763" indent="-258763" defTabSz="914309">
                        <a:lnSpc>
                          <a:spcPct val="110000"/>
                        </a:lnSpc>
                        <a:buFont typeface="+mj-lt"/>
                        <a:buAutoNum type="arabicPeriod"/>
                      </a:pPr>
                      <a:r>
                        <a:rPr lang="en-CA" sz="1100" b="0" dirty="0">
                          <a:solidFill>
                            <a:schemeClr val="accent2">
                              <a:lumMod val="75000"/>
                            </a:schemeClr>
                          </a:solidFill>
                          <a:ea typeface="Roboto Condensed Light" panose="02000000000000000000" pitchFamily="2" charset="0"/>
                        </a:rPr>
                        <a:t>As a team, discuss working norms in remote environment</a:t>
                      </a:r>
                    </a:p>
                  </a:txBody>
                  <a:tcPr marL="144000" marR="144000" marT="72000" marB="108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42900" indent="-342900" defTabSz="914309">
                        <a:lnSpc>
                          <a:spcPct val="110000"/>
                        </a:lnSpc>
                        <a:buFont typeface="+mj-lt"/>
                        <a:buAutoNum type="arabicPeriod"/>
                      </a:pPr>
                      <a:r>
                        <a:rPr lang="en-CA" sz="1100" b="0" dirty="0">
                          <a:solidFill>
                            <a:schemeClr val="accent2">
                              <a:lumMod val="50000"/>
                            </a:schemeClr>
                          </a:solidFill>
                        </a:rPr>
                        <a:t>Schedule regular meetings with your manager</a:t>
                      </a:r>
                    </a:p>
                    <a:p>
                      <a:pPr marL="342900" indent="-342900" defTabSz="914309">
                        <a:lnSpc>
                          <a:spcPct val="110000"/>
                        </a:lnSpc>
                        <a:buFont typeface="+mj-lt"/>
                        <a:buAutoNum type="arabicPeriod"/>
                      </a:pPr>
                      <a:r>
                        <a:rPr lang="en-CA" sz="1100" b="0" dirty="0">
                          <a:solidFill>
                            <a:schemeClr val="accent2">
                              <a:lumMod val="50000"/>
                            </a:schemeClr>
                          </a:solidFill>
                          <a:ea typeface="Roboto Condensed Light" panose="02000000000000000000" pitchFamily="2" charset="0"/>
                        </a:rPr>
                        <a:t>Team check-ins</a:t>
                      </a:r>
                    </a:p>
                    <a:p>
                      <a:pPr marL="342900" indent="-342900" defTabSz="914309">
                        <a:lnSpc>
                          <a:spcPct val="110000"/>
                        </a:lnSpc>
                        <a:buFont typeface="+mj-lt"/>
                        <a:buAutoNum type="arabicPeriod"/>
                      </a:pPr>
                      <a:r>
                        <a:rPr lang="en-CA" sz="1100" b="0" dirty="0">
                          <a:solidFill>
                            <a:schemeClr val="accent2">
                              <a:lumMod val="50000"/>
                            </a:schemeClr>
                          </a:solidFill>
                          <a:ea typeface="Roboto Condensed Light" panose="02000000000000000000" pitchFamily="2" charset="0"/>
                        </a:rPr>
                        <a:t>1:1 check-ins</a:t>
                      </a:r>
                      <a:endParaRPr lang="en-CA" sz="1100" b="0" dirty="0">
                        <a:solidFill>
                          <a:schemeClr val="accent2">
                            <a:lumMod val="50000"/>
                          </a:schemeClr>
                        </a:solidFill>
                        <a:latin typeface="Roboto Condensed Light" panose="02000000000000000000" pitchFamily="2" charset="0"/>
                        <a:ea typeface="Roboto Condensed Light" panose="02000000000000000000" pitchFamily="2" charset="0"/>
                      </a:endParaRPr>
                    </a:p>
                  </a:txBody>
                  <a:tcPr marL="144000" marR="144000" marT="72000" marB="108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304697">
                <a:tc>
                  <a:txBody>
                    <a:bodyPr/>
                    <a:lstStyle/>
                    <a:p>
                      <a:pPr marL="216000" marR="0" indent="-457200" algn="ctr" defTabSz="914400" rtl="0" eaLnBrk="1" fontAlgn="auto" latinLnBrk="0" hangingPunct="1">
                        <a:lnSpc>
                          <a:spcPct val="100000"/>
                        </a:lnSpc>
                        <a:spcBef>
                          <a:spcPts val="0"/>
                        </a:spcBef>
                        <a:spcAft>
                          <a:spcPts val="500"/>
                        </a:spcAft>
                        <a:buClrTx/>
                        <a:buSzTx/>
                        <a:buFontTx/>
                        <a:buNone/>
                        <a:tabLst/>
                        <a:defRPr/>
                      </a:pPr>
                      <a:r>
                        <a:rPr lang="en-CA" sz="1600" b="1" i="0" dirty="0">
                          <a:solidFill>
                            <a:srgbClr val="41439A"/>
                          </a:solidFill>
                          <a:latin typeface="Montserrat SemiBold" pitchFamily="2" charset="77"/>
                          <a:ea typeface="Roboto" panose="02000000000000000000" pitchFamily="2" charset="0"/>
                        </a:rPr>
                        <a:t>Notes/Speaking Points</a:t>
                      </a:r>
                    </a:p>
                  </a:txBody>
                  <a:tcPr vert="vert270" anchor="ctr">
                    <a:lnL w="19050" cap="flat" cmpd="sng" algn="ctr">
                      <a:solidFill>
                        <a:schemeClr val="bg1"/>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28600" indent="-228600">
                        <a:lnSpc>
                          <a:spcPts val="1300"/>
                        </a:lnSpc>
                        <a:spcBef>
                          <a:spcPts val="600"/>
                        </a:spcBef>
                        <a:spcAft>
                          <a:spcPts val="0"/>
                        </a:spcAft>
                        <a:buClrTx/>
                        <a:buFont typeface="+mj-lt"/>
                        <a:buAutoNum type="arabicPeriod"/>
                      </a:pPr>
                      <a:endParaRPr lang="en-CA" sz="1100" b="0" i="0" baseline="0">
                        <a:solidFill>
                          <a:srgbClr val="000000"/>
                        </a:solidFill>
                        <a:latin typeface="Roboto Condensed Light" panose="02000000000000000000" pitchFamily="2" charset="0"/>
                        <a:ea typeface="Roboto Condensed Light" panose="02000000000000000000" pitchFamily="2" charset="0"/>
                      </a:endParaRPr>
                    </a:p>
                  </a:txBody>
                  <a:tcPr marL="144000" marR="144000" marT="72000" marB="108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44000" indent="-144000">
                        <a:lnSpc>
                          <a:spcPts val="1300"/>
                        </a:lnSpc>
                        <a:spcBef>
                          <a:spcPts val="600"/>
                        </a:spcBef>
                        <a:spcAft>
                          <a:spcPts val="0"/>
                        </a:spcAft>
                        <a:buClrTx/>
                        <a:buFont typeface="+mj-lt"/>
                        <a:buAutoNum type="arabicPeriod"/>
                      </a:pPr>
                      <a:endParaRPr lang="en-CA" sz="1100" b="0" i="0" baseline="0">
                        <a:solidFill>
                          <a:srgbClr val="000000"/>
                        </a:solidFill>
                        <a:latin typeface="Roboto Condensed Light" panose="02000000000000000000" pitchFamily="2" charset="0"/>
                        <a:ea typeface="Roboto Condensed Light" panose="02000000000000000000" pitchFamily="2" charset="0"/>
                      </a:endParaRPr>
                    </a:p>
                  </a:txBody>
                  <a:tcPr marL="144000" marR="144000" marT="72000" marB="108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44000" indent="-144000">
                        <a:lnSpc>
                          <a:spcPts val="1300"/>
                        </a:lnSpc>
                        <a:spcBef>
                          <a:spcPts val="600"/>
                        </a:spcBef>
                        <a:spcAft>
                          <a:spcPts val="0"/>
                        </a:spcAft>
                        <a:buClrTx/>
                        <a:buFont typeface="+mj-lt"/>
                        <a:buAutoNum type="arabicPeriod"/>
                      </a:pPr>
                      <a:endParaRPr lang="en-CA" sz="1100" b="0" i="0" baseline="0" dirty="0">
                        <a:solidFill>
                          <a:srgbClr val="000000"/>
                        </a:solidFill>
                        <a:latin typeface="Roboto Condensed Light" panose="02000000000000000000" pitchFamily="2" charset="0"/>
                        <a:ea typeface="Roboto Condensed Light" panose="02000000000000000000" pitchFamily="2" charset="0"/>
                      </a:endParaRPr>
                    </a:p>
                  </a:txBody>
                  <a:tcPr marL="144000" marR="144000" marT="72000" marB="108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3764269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6000" r="-6000"/>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B285348-F399-0849-92E4-5BD3541498E2}"/>
              </a:ext>
            </a:extLst>
          </p:cNvPr>
          <p:cNvSpPr txBox="1"/>
          <p:nvPr/>
        </p:nvSpPr>
        <p:spPr>
          <a:xfrm>
            <a:off x="6124353" y="3444949"/>
            <a:ext cx="184731" cy="260392"/>
          </a:xfrm>
          <a:prstGeom prst="rect">
            <a:avLst/>
          </a:prstGeom>
          <a:noFill/>
        </p:spPr>
        <p:txBody>
          <a:bodyPr wrap="none" rtlCol="0">
            <a:spAutoFit/>
          </a:bodyPr>
          <a:lstStyle/>
          <a:p>
            <a:pPr marL="0" marR="0" lvl="0" indent="0" algn="l" defTabSz="554492" rtl="0" eaLnBrk="1" fontAlgn="auto" latinLnBrk="0" hangingPunct="1">
              <a:lnSpc>
                <a:spcPct val="100000"/>
              </a:lnSpc>
              <a:spcBef>
                <a:spcPts val="0"/>
              </a:spcBef>
              <a:spcAft>
                <a:spcPts val="0"/>
              </a:spcAft>
              <a:buClrTx/>
              <a:buSzTx/>
              <a:buFontTx/>
              <a:buNone/>
              <a:tabLst/>
              <a:defRPr/>
            </a:pPr>
            <a:endParaRPr kumimoji="0" lang="en-US" sz="1092" b="0" i="0" u="none" strike="noStrike" kern="1200" cap="none" spc="0" normalizeH="0" baseline="0" noProof="0" dirty="0">
              <a:ln>
                <a:noFill/>
              </a:ln>
              <a:solidFill>
                <a:prstClr val="black"/>
              </a:solidFill>
              <a:effectLst/>
              <a:uLnTx/>
              <a:uFillTx/>
              <a:latin typeface="Roboto Condensed Light"/>
              <a:ea typeface="+mn-ea"/>
              <a:cs typeface="+mn-cs"/>
            </a:endParaRPr>
          </a:p>
        </p:txBody>
      </p:sp>
    </p:spTree>
    <p:extLst>
      <p:ext uri="{BB962C8B-B14F-4D97-AF65-F5344CB8AC3E}">
        <p14:creationId xmlns:p14="http://schemas.microsoft.com/office/powerpoint/2010/main" val="2778237726"/>
      </p:ext>
    </p:extLst>
  </p:cSld>
  <p:clrMapOvr>
    <a:masterClrMapping/>
  </p:clrMapOvr>
</p:sld>
</file>

<file path=ppt/theme/theme1.xml><?xml version="1.0" encoding="utf-8"?>
<a:theme xmlns:a="http://schemas.openxmlformats.org/drawingml/2006/main" name="Cover-Light">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McLean fonts">
      <a:majorFont>
        <a:latin typeface="Montserrat SemiBold"/>
        <a:ea typeface=""/>
        <a:cs typeface=""/>
      </a:majorFont>
      <a:minorFont>
        <a:latin typeface="Roboto Condensed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Generic">
  <a:themeElements>
    <a:clrScheme name="McLean Research Palette">
      <a:dk1>
        <a:srgbClr val="000000"/>
      </a:dk1>
      <a:lt1>
        <a:srgbClr val="FFFFFF"/>
      </a:lt1>
      <a:dk2>
        <a:srgbClr val="494A4A"/>
      </a:dk2>
      <a:lt2>
        <a:srgbClr val="C9C9C9"/>
      </a:lt2>
      <a:accent1>
        <a:srgbClr val="414299"/>
      </a:accent1>
      <a:accent2>
        <a:srgbClr val="8656A3"/>
      </a:accent2>
      <a:accent3>
        <a:srgbClr val="2576B6"/>
      </a:accent3>
      <a:accent4>
        <a:srgbClr val="299C47"/>
      </a:accent4>
      <a:accent5>
        <a:srgbClr val="1D5E91"/>
      </a:accent5>
      <a:accent6>
        <a:srgbClr val="494A4A"/>
      </a:accent6>
      <a:hlink>
        <a:srgbClr val="3A1891"/>
      </a:hlink>
      <a:folHlink>
        <a:srgbClr val="5D3291"/>
      </a:folHlink>
    </a:clrScheme>
    <a:fontScheme name="McLean fonts">
      <a:majorFont>
        <a:latin typeface="Montserrat SemiBold"/>
        <a:ea typeface=""/>
        <a:cs typeface=""/>
      </a:majorFont>
      <a:minorFont>
        <a:latin typeface="Roboto Condensed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wrap="square" lIns="0" tIns="0" rIns="0" bIns="0" numCol="1" spcCol="360000" rtlCol="0">
        <a:noAutofit/>
      </a:bodyPr>
      <a:lstStyle>
        <a:defPPr marL="0" indent="0" algn="l">
          <a:lnSpc>
            <a:spcPct val="110000"/>
          </a:lnSpc>
          <a:buNone/>
          <a:defRPr sz="1400" dirty="0" err="1" smtClean="0">
            <a:latin typeface="Roboto Condensed Light" panose="02000000000000000000" pitchFamily="2" charset="0"/>
            <a:ea typeface="Roboto Condensed Light" panose="02000000000000000000" pitchFamily="2"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Cover-Light">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McLean fonts">
      <a:majorFont>
        <a:latin typeface="Montserrat SemiBold"/>
        <a:ea typeface=""/>
        <a:cs typeface=""/>
      </a:majorFont>
      <a:minorFont>
        <a:latin typeface="Roboto Condensed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916</Words>
  <Application>Microsoft Office PowerPoint</Application>
  <PresentationFormat>Custom</PresentationFormat>
  <Paragraphs>92</Paragraphs>
  <Slides>8</Slides>
  <Notes>8</Notes>
  <HiddenSlides>0</HiddenSlides>
  <MMClips>0</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8</vt:i4>
      </vt:variant>
    </vt:vector>
  </HeadingPairs>
  <TitlesOfParts>
    <vt:vector size="19" baseType="lpstr">
      <vt:lpstr>Montserrat Light</vt:lpstr>
      <vt:lpstr>Exo</vt:lpstr>
      <vt:lpstr>Calibri</vt:lpstr>
      <vt:lpstr>Roboto Condensed Light</vt:lpstr>
      <vt:lpstr>Montserrat SemiBold</vt:lpstr>
      <vt:lpstr>Roboto</vt:lpstr>
      <vt:lpstr>Exo Light</vt:lpstr>
      <vt:lpstr>Arial</vt:lpstr>
      <vt:lpstr>Cover-Light</vt:lpstr>
      <vt:lpstr>Slide-Generic</vt:lpstr>
      <vt:lpstr>1_Cover-Light</vt:lpstr>
      <vt:lpstr>PowerPoint Presentation</vt:lpstr>
      <vt:lpstr>Dependent care during the pandemic</vt:lpstr>
      <vt:lpstr>Manager Resource: Assessing needs to balance people and the business</vt:lpstr>
      <vt:lpstr>Manager Action 1  Explore Current Situation: Establish Business Priorities </vt:lpstr>
      <vt:lpstr>Manager Action 2  Identify Solutions: Team-Specific Work Coverage Plans</vt:lpstr>
      <vt:lpstr>Manager Action 3  Implement &amp; Monitor</vt:lpstr>
      <vt:lpstr>Manager Action Template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2020-03-19T13:17:16Z</dcterms:created>
  <dcterms:modified xsi:type="dcterms:W3CDTF">2020-03-19T13:17:20Z</dcterms:modified>
</cp:coreProperties>
</file>